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sldIdLst>
    <p:sldId id="309" r:id="rId2"/>
    <p:sldId id="304" r:id="rId3"/>
    <p:sldId id="305" r:id="rId4"/>
    <p:sldId id="315" r:id="rId5"/>
    <p:sldId id="299" r:id="rId6"/>
    <p:sldId id="313" r:id="rId7"/>
    <p:sldId id="269" r:id="rId8"/>
    <p:sldId id="316" r:id="rId9"/>
    <p:sldId id="317" r:id="rId10"/>
    <p:sldId id="318" r:id="rId11"/>
    <p:sldId id="300" r:id="rId12"/>
    <p:sldId id="319" r:id="rId13"/>
    <p:sldId id="320" r:id="rId14"/>
    <p:sldId id="321" r:id="rId15"/>
    <p:sldId id="322" r:id="rId16"/>
    <p:sldId id="324" r:id="rId17"/>
    <p:sldId id="310" r:id="rId18"/>
  </p:sldIdLst>
  <p:sldSz cx="9144000" cy="6858000" type="screen4x3"/>
  <p:notesSz cx="6858000" cy="9144000"/>
  <p:defaultTextStyle>
    <a:defPPr>
      <a:defRPr lang="ms-MY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66"/>
    <a:srgbClr val="00FF00"/>
    <a:srgbClr val="CC3300"/>
    <a:srgbClr val="CC66FF"/>
    <a:srgbClr val="FF3300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9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endParaRPr lang="ms-MY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ms-MY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F4F6516-EEF0-49D7-AEAC-83F70D8802C4}" type="slidenum">
              <a:rPr lang="ms-MY" smtClean="0"/>
              <a:pPr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9235F-65DC-4C22-8630-B23C5FD061F4}" type="slidenum">
              <a:rPr lang="ms-MY" smtClean="0"/>
              <a:pPr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C0AFC-8196-4B94-862C-8E55A9315874}" type="slidenum">
              <a:rPr lang="ms-MY" smtClean="0"/>
              <a:pPr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FD260-D369-4291-922F-0C6B662E9D71}" type="slidenum">
              <a:rPr lang="ms-MY" smtClean="0"/>
              <a:pPr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62CEA-9F98-4C51-B869-3E985938477D}" type="slidenum">
              <a:rPr lang="ms-MY" smtClean="0"/>
              <a:pPr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B77A7-F7F1-43AB-A43A-A5AE37BD0264}" type="slidenum">
              <a:rPr lang="ms-MY" smtClean="0"/>
              <a:pPr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ms-MY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CB9B51A-3F70-45EC-A5BC-84D248719741}" type="slidenum">
              <a:rPr lang="ms-MY" smtClean="0"/>
              <a:pPr/>
              <a:t>‹#›</a:t>
            </a:fld>
            <a:endParaRPr lang="ms-MY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ms-M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endParaRPr lang="ms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ms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187BE5A-818B-43B9-8576-3B9EE9342494}" type="slidenum">
              <a:rPr lang="ms-MY" smtClean="0"/>
              <a:pPr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AF95-D28E-4A0F-96F6-906EDCBDF7F0}" type="slidenum">
              <a:rPr lang="ms-MY" smtClean="0"/>
              <a:pPr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7C51D-0FF4-4A82-9C55-4642B23E9481}" type="slidenum">
              <a:rPr lang="ms-MY" smtClean="0"/>
              <a:pPr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E0764-6212-4B57-AE2C-FCF04F095979}" type="slidenum">
              <a:rPr lang="ms-MY" smtClean="0"/>
              <a:pPr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ms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ms-MY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8B16222-0195-44CA-9AE8-05264EC96A50}" type="slidenum">
              <a:rPr lang="ms-MY" smtClean="0"/>
              <a:pPr/>
              <a:t>‹#›</a:t>
            </a:fld>
            <a:endParaRPr lang="ms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785794"/>
            <a:ext cx="8569325" cy="153511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FF3300"/>
                </a:solidFill>
              </a:rPr>
              <a:t>PENILAIAN EKONOMI DAN </a:t>
            </a:r>
            <a:r>
              <a:rPr lang="id-ID" sz="4000" b="1" dirty="0" smtClean="0">
                <a:solidFill>
                  <a:srgbClr val="FF3300"/>
                </a:solidFill>
              </a:rPr>
              <a:t>KONSEP WTP vs WTA</a:t>
            </a:r>
            <a:endParaRPr lang="ms-MY" sz="4000" b="1" dirty="0">
              <a:solidFill>
                <a:srgbClr val="FF3300"/>
              </a:solidFill>
            </a:endParaRPr>
          </a:p>
        </p:txBody>
      </p:sp>
      <p:sp>
        <p:nvSpPr>
          <p:cNvPr id="12185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5084763"/>
            <a:ext cx="8229600" cy="1298575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None/>
            </a:pPr>
            <a:r>
              <a:rPr lang="en-US" sz="3600" b="1" dirty="0">
                <a:solidFill>
                  <a:srgbClr val="FF3300"/>
                </a:solidFill>
              </a:rPr>
              <a:t>VALUASI EKONOMI SDAL</a:t>
            </a:r>
          </a:p>
          <a:p>
            <a:pPr>
              <a:buFont typeface="Wingdings" pitchFamily="2" charset="2"/>
              <a:buNone/>
            </a:pPr>
            <a:r>
              <a:rPr lang="en-US" sz="3600" b="1" dirty="0">
                <a:solidFill>
                  <a:srgbClr val="FF3300"/>
                </a:solidFill>
              </a:rPr>
              <a:t>PERTEMUAN KE </a:t>
            </a:r>
            <a:r>
              <a:rPr lang="id-ID" sz="3600" b="1" dirty="0" smtClean="0">
                <a:solidFill>
                  <a:srgbClr val="FF3300"/>
                </a:solidFill>
              </a:rPr>
              <a:t>4</a:t>
            </a:r>
          </a:p>
          <a:p>
            <a:pPr>
              <a:buFont typeface="Wingdings" pitchFamily="2" charset="2"/>
              <a:buNone/>
            </a:pPr>
            <a:r>
              <a:rPr lang="id-ID" sz="3600" b="1" dirty="0" smtClean="0">
                <a:solidFill>
                  <a:srgbClr val="FF3300"/>
                </a:solidFill>
              </a:rPr>
              <a:t>2011/2012</a:t>
            </a:r>
            <a:endParaRPr lang="ms-MY" sz="3600" b="1" dirty="0">
              <a:solidFill>
                <a:srgbClr val="FF3300"/>
              </a:solidFill>
            </a:endParaRPr>
          </a:p>
        </p:txBody>
      </p:sp>
      <p:grpSp>
        <p:nvGrpSpPr>
          <p:cNvPr id="121860" name="Group 4"/>
          <p:cNvGrpSpPr>
            <a:grpSpLocks/>
          </p:cNvGrpSpPr>
          <p:nvPr/>
        </p:nvGrpSpPr>
        <p:grpSpPr bwMode="auto">
          <a:xfrm>
            <a:off x="3733800" y="2819400"/>
            <a:ext cx="1741488" cy="1152525"/>
            <a:chOff x="2445" y="3012"/>
            <a:chExt cx="873" cy="870"/>
          </a:xfrm>
        </p:grpSpPr>
        <p:pic>
          <p:nvPicPr>
            <p:cNvPr id="121861" name="Picture 5" descr="Logo ipb animasi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08" y="3168"/>
              <a:ext cx="576" cy="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1862" name="AutoShape 6"/>
            <p:cNvSpPr>
              <a:spLocks noChangeArrowheads="1"/>
            </p:cNvSpPr>
            <p:nvPr/>
          </p:nvSpPr>
          <p:spPr bwMode="auto">
            <a:xfrm>
              <a:off x="2445" y="3012"/>
              <a:ext cx="873" cy="870"/>
            </a:xfrm>
            <a:custGeom>
              <a:avLst/>
              <a:gdLst>
                <a:gd name="T0" fmla="*/ 18 w 21600"/>
                <a:gd name="T1" fmla="*/ 0 h 21600"/>
                <a:gd name="T2" fmla="*/ 5 w 21600"/>
                <a:gd name="T3" fmla="*/ 5 h 21600"/>
                <a:gd name="T4" fmla="*/ 0 w 21600"/>
                <a:gd name="T5" fmla="*/ 18 h 21600"/>
                <a:gd name="T6" fmla="*/ 5 w 21600"/>
                <a:gd name="T7" fmla="*/ 30 h 21600"/>
                <a:gd name="T8" fmla="*/ 18 w 21600"/>
                <a:gd name="T9" fmla="*/ 35 h 21600"/>
                <a:gd name="T10" fmla="*/ 30 w 21600"/>
                <a:gd name="T11" fmla="*/ 30 h 21600"/>
                <a:gd name="T12" fmla="*/ 35 w 21600"/>
                <a:gd name="T13" fmla="*/ 18 h 21600"/>
                <a:gd name="T14" fmla="*/ 30 w 21600"/>
                <a:gd name="T15" fmla="*/ 5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7 w 21600"/>
                <a:gd name="T25" fmla="*/ 3153 h 21600"/>
                <a:gd name="T26" fmla="*/ 18433 w 21600"/>
                <a:gd name="T27" fmla="*/ 1844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rgbClr val="003366"/>
                </a:gs>
              </a:gsLst>
              <a:path path="rect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de-DE">
                <a:latin typeface="Arial" charset="0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714364"/>
          </a:xfrm>
        </p:spPr>
        <p:txBody>
          <a:bodyPr>
            <a:normAutofit/>
          </a:bodyPr>
          <a:lstStyle/>
          <a:p>
            <a:pPr algn="ctr"/>
            <a:r>
              <a:rPr lang="id-ID" sz="3600" b="1" dirty="0" smtClean="0">
                <a:solidFill>
                  <a:srgbClr val="FF0000"/>
                </a:solidFill>
              </a:rPr>
              <a:t>SURPLUS KONSUMEN DAN WTP (1)</a:t>
            </a:r>
            <a:endParaRPr lang="id-ID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928802"/>
            <a:ext cx="8501122" cy="4645734"/>
          </a:xfrm>
        </p:spPr>
        <p:txBody>
          <a:bodyPr>
            <a:normAutofit fontScale="92500" lnSpcReduction="20000"/>
          </a:bodyPr>
          <a:lstStyle/>
          <a:p>
            <a:r>
              <a:rPr lang="id-ID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urva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permintaan terhadap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barang dan jasa secara tidak langsung menunjukkan </a:t>
            </a:r>
            <a:r>
              <a:rPr lang="id-ID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“keinginan membayar” (WTP)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 dari individu pada barang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 dan jasa tersebut.</a:t>
            </a:r>
          </a:p>
          <a:p>
            <a:pPr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 </a:t>
            </a:r>
            <a:endParaRPr lang="id-ID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id-ID" dirty="0" smtClean="0">
                <a:latin typeface="Arial" pitchFamily="34" charset="0"/>
                <a:cs typeface="Arial" pitchFamily="34" charset="0"/>
              </a:rPr>
              <a:t>Kurva permintaan yang digambarkan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dengan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slope (kemiringan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) yang negatif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, menunjukan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adanya hubungan yang terbalik antara harga dan kuantitas yang diminta (jika harga naik maka kuantitas yang diminta akan menurun). 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endParaRPr lang="id-ID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id-ID" dirty="0" smtClean="0">
                <a:latin typeface="Arial" pitchFamily="34" charset="0"/>
                <a:cs typeface="Arial" pitchFamily="34" charset="0"/>
              </a:rPr>
              <a:t>Kurva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tersebut mencerminkan keinginan konsumen untuk mengkonsumsi sejumlah barang pada setiap harga yang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berbeda</a:t>
            </a:r>
            <a:endParaRPr lang="id-ID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000636"/>
            <a:ext cx="4357686" cy="517525"/>
          </a:xfrm>
        </p:spPr>
        <p:txBody>
          <a:bodyPr>
            <a:normAutofit fontScale="90000"/>
          </a:bodyPr>
          <a:lstStyle/>
          <a:p>
            <a:r>
              <a:rPr lang="en-US" sz="2000" b="1" dirty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GAMBAR </a:t>
            </a:r>
            <a:r>
              <a:rPr lang="id-ID" sz="2000" b="1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r>
              <a:rPr lang="en-US" sz="2000" b="1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. 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MARGINAL AND </a:t>
            </a:r>
            <a:r>
              <a:rPr lang="id-ID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id-ID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TOTAL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WILLINGNESS TO PAY</a:t>
            </a:r>
          </a:p>
        </p:txBody>
      </p:sp>
      <p:sp>
        <p:nvSpPr>
          <p:cNvPr id="112653" name="Text Box 13"/>
          <p:cNvSpPr txBox="1">
            <a:spLocks noChangeArrowheads="1"/>
          </p:cNvSpPr>
          <p:nvPr/>
        </p:nvSpPr>
        <p:spPr bwMode="auto">
          <a:xfrm>
            <a:off x="2428860" y="4357694"/>
            <a:ext cx="16557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rPr>
              <a:t>Quantity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214282" y="1500174"/>
            <a:ext cx="3714776" cy="3338058"/>
            <a:chOff x="1129506" y="1626018"/>
            <a:chExt cx="5242719" cy="4170943"/>
          </a:xfrm>
        </p:grpSpPr>
        <p:sp>
          <p:nvSpPr>
            <p:cNvPr id="112644" name="Line 4"/>
            <p:cNvSpPr>
              <a:spLocks noChangeShapeType="1"/>
            </p:cNvSpPr>
            <p:nvPr/>
          </p:nvSpPr>
          <p:spPr bwMode="auto">
            <a:xfrm>
              <a:off x="1866900" y="2162175"/>
              <a:ext cx="2662238" cy="1949450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12645" name="Rectangle 5"/>
            <p:cNvSpPr>
              <a:spLocks noChangeArrowheads="1"/>
            </p:cNvSpPr>
            <p:nvPr/>
          </p:nvSpPr>
          <p:spPr bwMode="auto">
            <a:xfrm>
              <a:off x="4633913" y="3746500"/>
              <a:ext cx="1738312" cy="11350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1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charset="0"/>
                </a:rPr>
                <a:t>Fungsi</a:t>
              </a:r>
              <a:r>
                <a:rPr lang="en-US" sz="11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charset="0"/>
                </a:rPr>
                <a:t> marginal willingness to pay </a:t>
              </a:r>
            </a:p>
          </p:txBody>
        </p:sp>
        <p:sp>
          <p:nvSpPr>
            <p:cNvPr id="112646" name="Line 6"/>
            <p:cNvSpPr>
              <a:spLocks noChangeShapeType="1"/>
            </p:cNvSpPr>
            <p:nvPr/>
          </p:nvSpPr>
          <p:spPr bwMode="auto">
            <a:xfrm>
              <a:off x="1854200" y="3344863"/>
              <a:ext cx="1624013" cy="0"/>
            </a:xfrm>
            <a:prstGeom prst="line">
              <a:avLst/>
            </a:prstGeom>
            <a:noFill/>
            <a:ln w="19050">
              <a:solidFill>
                <a:srgbClr val="CC3300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endParaRPr lang="id-ID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12647" name="Line 7"/>
            <p:cNvSpPr>
              <a:spLocks noChangeShapeType="1"/>
            </p:cNvSpPr>
            <p:nvPr/>
          </p:nvSpPr>
          <p:spPr bwMode="auto">
            <a:xfrm>
              <a:off x="3478213" y="3348038"/>
              <a:ext cx="0" cy="1804987"/>
            </a:xfrm>
            <a:prstGeom prst="line">
              <a:avLst/>
            </a:prstGeom>
            <a:noFill/>
            <a:ln w="19050">
              <a:solidFill>
                <a:srgbClr val="CC3300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endParaRPr lang="id-ID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12648" name="Rectangle 8"/>
            <p:cNvSpPr>
              <a:spLocks noChangeArrowheads="1"/>
            </p:cNvSpPr>
            <p:nvPr/>
          </p:nvSpPr>
          <p:spPr bwMode="auto">
            <a:xfrm>
              <a:off x="3045115" y="5285786"/>
              <a:ext cx="1036379" cy="51117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charset="0"/>
                </a:rPr>
                <a:t>Q</a:t>
              </a:r>
              <a:r>
                <a:rPr lang="en-US" sz="1600" b="1" baseline="-25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charset="0"/>
                </a:rPr>
                <a:t>1</a:t>
              </a:r>
              <a:endPara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endParaRPr>
            </a:p>
          </p:txBody>
        </p:sp>
        <p:sp>
          <p:nvSpPr>
            <p:cNvPr id="112650" name="Rectangle 10"/>
            <p:cNvSpPr>
              <a:spLocks noChangeArrowheads="1"/>
            </p:cNvSpPr>
            <p:nvPr/>
          </p:nvSpPr>
          <p:spPr bwMode="auto">
            <a:xfrm>
              <a:off x="1431971" y="1626018"/>
              <a:ext cx="506412" cy="70326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charset="0"/>
                </a:rPr>
                <a:t>$</a:t>
              </a:r>
            </a:p>
          </p:txBody>
        </p:sp>
        <p:sp>
          <p:nvSpPr>
            <p:cNvPr id="112651" name="Rectangle 11"/>
            <p:cNvSpPr>
              <a:spLocks noChangeArrowheads="1"/>
            </p:cNvSpPr>
            <p:nvPr/>
          </p:nvSpPr>
          <p:spPr bwMode="auto">
            <a:xfrm>
              <a:off x="1463675" y="5219700"/>
              <a:ext cx="403225" cy="54451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charset="0"/>
                </a:rPr>
                <a:t>O</a:t>
              </a:r>
            </a:p>
          </p:txBody>
        </p:sp>
        <p:sp>
          <p:nvSpPr>
            <p:cNvPr id="112652" name="Rectangle 12"/>
            <p:cNvSpPr>
              <a:spLocks noChangeArrowheads="1"/>
            </p:cNvSpPr>
            <p:nvPr/>
          </p:nvSpPr>
          <p:spPr bwMode="auto">
            <a:xfrm>
              <a:off x="3448401" y="2875695"/>
              <a:ext cx="390525" cy="44767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charset="0"/>
                </a:rPr>
                <a:t>E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rot="5400000" flipH="1" flipV="1">
              <a:off x="142844" y="3429000"/>
              <a:ext cx="3429024" cy="1588"/>
            </a:xfrm>
            <a:prstGeom prst="straightConnector1">
              <a:avLst/>
            </a:prstGeom>
            <a:ln>
              <a:solidFill>
                <a:srgbClr val="CC33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1857356" y="5143512"/>
              <a:ext cx="3500462" cy="1588"/>
            </a:xfrm>
            <a:prstGeom prst="straightConnector1">
              <a:avLst/>
            </a:prstGeom>
            <a:ln>
              <a:solidFill>
                <a:srgbClr val="CC33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649" name="Rectangle 9"/>
            <p:cNvSpPr>
              <a:spLocks noChangeArrowheads="1"/>
            </p:cNvSpPr>
            <p:nvPr/>
          </p:nvSpPr>
          <p:spPr bwMode="auto">
            <a:xfrm>
              <a:off x="1129506" y="3087688"/>
              <a:ext cx="645320" cy="59213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charset="0"/>
                </a:rPr>
                <a:t>P</a:t>
              </a:r>
              <a:r>
                <a:rPr lang="en-US" sz="1400" b="1" baseline="-25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charset="0"/>
                </a:rPr>
                <a:t>1</a:t>
              </a:r>
              <a:endPara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endParaRPr>
            </a:p>
          </p:txBody>
        </p:sp>
      </p:grp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0" y="78579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MARGINAL AND TOTAL WILLINGNESS TO PAY</a:t>
            </a:r>
            <a:endParaRPr lang="ms-MY" sz="2800" b="1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929058" y="1643050"/>
            <a:ext cx="5000660" cy="4524315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 err="1" smtClean="0">
                <a:solidFill>
                  <a:srgbClr val="000066"/>
                </a:solidFill>
              </a:rPr>
              <a:t>Pada</a:t>
            </a:r>
            <a:r>
              <a:rPr lang="en-US" sz="2400" dirty="0" smtClean="0">
                <a:solidFill>
                  <a:srgbClr val="000066"/>
                </a:solidFill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</a:rPr>
              <a:t>pasar</a:t>
            </a:r>
            <a:r>
              <a:rPr lang="en-US" sz="2400" dirty="0" smtClean="0">
                <a:solidFill>
                  <a:srgbClr val="000066"/>
                </a:solidFill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</a:rPr>
              <a:t>barang</a:t>
            </a:r>
            <a:r>
              <a:rPr lang="en-US" sz="2400" dirty="0" smtClean="0">
                <a:solidFill>
                  <a:srgbClr val="000066"/>
                </a:solidFill>
              </a:rPr>
              <a:t> </a:t>
            </a:r>
            <a:r>
              <a:rPr lang="en-US" sz="2400" b="1" dirty="0" smtClean="0">
                <a:solidFill>
                  <a:srgbClr val="CC0000"/>
                </a:solidFill>
                <a:sym typeface="Wingdings" pitchFamily="2" charset="2"/>
              </a:rPr>
              <a:t></a:t>
            </a:r>
            <a:r>
              <a:rPr lang="en-US" sz="2400" dirty="0" smtClean="0">
                <a:solidFill>
                  <a:srgbClr val="000066"/>
                </a:solidFill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</a:rPr>
              <a:t>kurva</a:t>
            </a:r>
            <a:r>
              <a:rPr lang="en-US" sz="2400" dirty="0" smtClean="0">
                <a:solidFill>
                  <a:srgbClr val="000066"/>
                </a:solidFill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</a:rPr>
              <a:t>permintaan</a:t>
            </a:r>
            <a:r>
              <a:rPr lang="en-US" sz="2400" dirty="0" smtClean="0">
                <a:solidFill>
                  <a:srgbClr val="000066"/>
                </a:solidFill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</a:rPr>
              <a:t>merepresentasikan</a:t>
            </a:r>
            <a:r>
              <a:rPr lang="en-US" sz="2400" dirty="0" smtClean="0">
                <a:solidFill>
                  <a:srgbClr val="000066"/>
                </a:solidFill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</a:rPr>
              <a:t>fungsi</a:t>
            </a:r>
            <a:r>
              <a:rPr lang="en-US" sz="2400" dirty="0" smtClean="0">
                <a:solidFill>
                  <a:srgbClr val="000066"/>
                </a:solidFill>
              </a:rPr>
              <a:t> </a:t>
            </a:r>
            <a:r>
              <a:rPr lang="en-US" sz="2400" i="1" dirty="0" smtClean="0">
                <a:solidFill>
                  <a:srgbClr val="0070C0"/>
                </a:solidFill>
              </a:rPr>
              <a:t>marginal willingness to pay</a:t>
            </a:r>
            <a:r>
              <a:rPr lang="en-US" sz="2400" dirty="0" smtClean="0">
                <a:solidFill>
                  <a:srgbClr val="000066"/>
                </a:solidFill>
              </a:rPr>
              <a:t>.</a:t>
            </a:r>
            <a:endParaRPr lang="id-ID" sz="2400" dirty="0" smtClean="0">
              <a:solidFill>
                <a:srgbClr val="000066"/>
              </a:solidFill>
            </a:endParaRPr>
          </a:p>
          <a:p>
            <a:pPr algn="just">
              <a:spcBef>
                <a:spcPct val="50000"/>
              </a:spcBef>
            </a:pPr>
            <a:endParaRPr lang="id-ID" sz="800" dirty="0" smtClean="0">
              <a:solidFill>
                <a:srgbClr val="000066"/>
              </a:solidFill>
            </a:endParaRPr>
          </a:p>
          <a:p>
            <a:pPr algn="just">
              <a:spcBef>
                <a:spcPct val="50000"/>
              </a:spcBef>
            </a:pPr>
            <a:r>
              <a:rPr lang="id-ID" sz="2400" dirty="0" smtClean="0">
                <a:solidFill>
                  <a:srgbClr val="000066"/>
                </a:solidFill>
              </a:rPr>
              <a:t>G</a:t>
            </a:r>
            <a:r>
              <a:rPr lang="en-US" sz="2400" dirty="0" err="1" smtClean="0">
                <a:solidFill>
                  <a:srgbClr val="000066"/>
                </a:solidFill>
              </a:rPr>
              <a:t>ambar</a:t>
            </a:r>
            <a:r>
              <a:rPr lang="id-ID" sz="2400" dirty="0" smtClean="0">
                <a:solidFill>
                  <a:srgbClr val="000066"/>
                </a:solidFill>
              </a:rPr>
              <a:t> </a:t>
            </a:r>
            <a:r>
              <a:rPr lang="id-ID" sz="2400" dirty="0" smtClean="0">
                <a:solidFill>
                  <a:srgbClr val="000066"/>
                </a:solidFill>
              </a:rPr>
              <a:t>2</a:t>
            </a:r>
            <a:r>
              <a:rPr lang="en-US" sz="2400" dirty="0" smtClean="0">
                <a:solidFill>
                  <a:srgbClr val="000066"/>
                </a:solidFill>
              </a:rPr>
              <a:t> </a:t>
            </a:r>
            <a:r>
              <a:rPr lang="en-US" sz="2400" b="1" dirty="0" smtClean="0">
                <a:solidFill>
                  <a:srgbClr val="CC0000"/>
                </a:solidFill>
                <a:sym typeface="Wingdings" pitchFamily="2" charset="2"/>
              </a:rPr>
              <a:t></a:t>
            </a:r>
            <a:r>
              <a:rPr lang="en-US" sz="2400" dirty="0" smtClean="0">
                <a:solidFill>
                  <a:srgbClr val="000066"/>
                </a:solidFill>
                <a:sym typeface="Wingdings" pitchFamily="2" charset="2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P</a:t>
            </a:r>
            <a:r>
              <a:rPr lang="en-US" sz="2400" dirty="0" smtClean="0">
                <a:solidFill>
                  <a:srgbClr val="000066"/>
                </a:solidFill>
              </a:rPr>
              <a:t>, </a:t>
            </a:r>
            <a:r>
              <a:rPr lang="en-US" sz="2400" dirty="0" err="1" smtClean="0">
                <a:solidFill>
                  <a:srgbClr val="000066"/>
                </a:solidFill>
              </a:rPr>
              <a:t>merepresentasikan</a:t>
            </a:r>
            <a:r>
              <a:rPr lang="en-US" sz="2400" dirty="0" smtClean="0">
                <a:solidFill>
                  <a:srgbClr val="000066"/>
                </a:solidFill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</a:rPr>
              <a:t>berapa</a:t>
            </a:r>
            <a:r>
              <a:rPr lang="en-US" sz="2400" dirty="0" smtClean="0">
                <a:solidFill>
                  <a:srgbClr val="000066"/>
                </a:solidFill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</a:rPr>
              <a:t>banyak</a:t>
            </a:r>
            <a:r>
              <a:rPr lang="en-US" sz="2400" dirty="0" smtClean="0">
                <a:solidFill>
                  <a:srgbClr val="000066"/>
                </a:solidFill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</a:rPr>
              <a:t>masyarakat</a:t>
            </a:r>
            <a:r>
              <a:rPr lang="en-US" sz="2400" dirty="0" smtClean="0">
                <a:solidFill>
                  <a:srgbClr val="000066"/>
                </a:solidFill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</a:rPr>
              <a:t>harus</a:t>
            </a:r>
            <a:r>
              <a:rPr lang="en-US" sz="2400" dirty="0" smtClean="0">
                <a:solidFill>
                  <a:srgbClr val="000066"/>
                </a:solidFill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</a:rPr>
              <a:t>membayar</a:t>
            </a:r>
            <a:r>
              <a:rPr lang="en-US" sz="2400" dirty="0" smtClean="0">
                <a:solidFill>
                  <a:srgbClr val="000066"/>
                </a:solidFill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</a:rPr>
              <a:t>untuk</a:t>
            </a:r>
            <a:r>
              <a:rPr lang="en-US" sz="2400" dirty="0" smtClean="0">
                <a:solidFill>
                  <a:srgbClr val="000066"/>
                </a:solidFill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</a:rPr>
              <a:t>tambahan</a:t>
            </a:r>
            <a:r>
              <a:rPr lang="en-US" sz="2400" dirty="0" smtClean="0">
                <a:solidFill>
                  <a:srgbClr val="000066"/>
                </a:solidFill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</a:rPr>
              <a:t>satu</a:t>
            </a:r>
            <a:r>
              <a:rPr lang="en-US" sz="2400" dirty="0" smtClean="0">
                <a:solidFill>
                  <a:srgbClr val="000066"/>
                </a:solidFill>
              </a:rPr>
              <a:t> unit output (</a:t>
            </a:r>
            <a:r>
              <a:rPr lang="en-US" sz="2400" b="1" dirty="0" smtClean="0">
                <a:solidFill>
                  <a:srgbClr val="0070C0"/>
                </a:solidFill>
              </a:rPr>
              <a:t>Q</a:t>
            </a:r>
            <a:r>
              <a:rPr lang="en-US" sz="2400" dirty="0" smtClean="0">
                <a:solidFill>
                  <a:srgbClr val="000066"/>
                </a:solidFill>
              </a:rPr>
              <a:t>) </a:t>
            </a:r>
            <a:r>
              <a:rPr lang="en-US" sz="2400" dirty="0" err="1" smtClean="0">
                <a:solidFill>
                  <a:srgbClr val="000066"/>
                </a:solidFill>
              </a:rPr>
              <a:t>untuk</a:t>
            </a:r>
            <a:r>
              <a:rPr lang="en-US" sz="2400" dirty="0" smtClean="0">
                <a:solidFill>
                  <a:srgbClr val="000066"/>
                </a:solidFill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</a:rPr>
              <a:t>dikonsumsi</a:t>
            </a:r>
            <a:r>
              <a:rPr lang="en-US" sz="2400" dirty="0" smtClean="0">
                <a:solidFill>
                  <a:srgbClr val="000066"/>
                </a:solidFill>
              </a:rPr>
              <a:t>. </a:t>
            </a:r>
            <a:endParaRPr lang="id-ID" sz="2400" dirty="0" smtClean="0">
              <a:solidFill>
                <a:srgbClr val="000066"/>
              </a:solidFill>
            </a:endParaRPr>
          </a:p>
          <a:p>
            <a:pPr algn="just">
              <a:spcBef>
                <a:spcPct val="50000"/>
              </a:spcBef>
            </a:pPr>
            <a:endParaRPr lang="id-ID" sz="800" i="1" dirty="0" smtClean="0">
              <a:solidFill>
                <a:srgbClr val="000066"/>
              </a:solidFill>
            </a:endParaRPr>
          </a:p>
          <a:p>
            <a:pPr algn="just">
              <a:spcBef>
                <a:spcPct val="50000"/>
              </a:spcBef>
            </a:pPr>
            <a:r>
              <a:rPr lang="id-ID" sz="2400" i="1" dirty="0" smtClean="0">
                <a:solidFill>
                  <a:srgbClr val="0070C0"/>
                </a:solidFill>
              </a:rPr>
              <a:t>T</a:t>
            </a:r>
            <a:r>
              <a:rPr lang="en-US" sz="2400" i="1" dirty="0" err="1" smtClean="0">
                <a:solidFill>
                  <a:srgbClr val="0070C0"/>
                </a:solidFill>
              </a:rPr>
              <a:t>otal</a:t>
            </a:r>
            <a:r>
              <a:rPr lang="en-US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 smtClean="0">
                <a:solidFill>
                  <a:srgbClr val="0070C0"/>
                </a:solidFill>
              </a:rPr>
              <a:t>willingness to pay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id-ID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0066"/>
                </a:solidFill>
              </a:rPr>
              <a:t>for Q1 units </a:t>
            </a:r>
            <a:r>
              <a:rPr lang="en-US" sz="2400" dirty="0" err="1" smtClean="0">
                <a:solidFill>
                  <a:srgbClr val="000066"/>
                </a:solidFill>
              </a:rPr>
              <a:t>direpresentasikan</a:t>
            </a:r>
            <a:r>
              <a:rPr lang="en-US" sz="2400" dirty="0" smtClean="0">
                <a:solidFill>
                  <a:srgbClr val="000066"/>
                </a:solidFill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</a:rPr>
              <a:t>pada</a:t>
            </a:r>
            <a:r>
              <a:rPr lang="en-US" sz="2400" dirty="0" smtClean="0">
                <a:solidFill>
                  <a:srgbClr val="000066"/>
                </a:solidFill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</a:rPr>
              <a:t>daerah</a:t>
            </a:r>
            <a:r>
              <a:rPr lang="en-US" sz="2400" dirty="0" smtClean="0">
                <a:solidFill>
                  <a:srgbClr val="000066"/>
                </a:solidFill>
              </a:rPr>
              <a:t> (OQ1EP1). </a:t>
            </a:r>
            <a:endParaRPr lang="en-US" sz="2400" dirty="0">
              <a:solidFill>
                <a:srgbClr val="000066"/>
              </a:solidFill>
            </a:endParaRPr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428596" y="1857364"/>
            <a:ext cx="276710" cy="35828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rPr>
              <a:t>A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id-ID" sz="3600" b="1" dirty="0" smtClean="0">
                <a:solidFill>
                  <a:srgbClr val="FF0000"/>
                </a:solidFill>
              </a:rPr>
              <a:t>SURPLUS KONSUMEN DAN WTP </a:t>
            </a:r>
            <a:r>
              <a:rPr lang="id-ID" sz="3600" b="1" dirty="0" smtClean="0">
                <a:solidFill>
                  <a:srgbClr val="FF0000"/>
                </a:solidFill>
              </a:rPr>
              <a:t>(2)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857364"/>
            <a:ext cx="8715436" cy="4717172"/>
          </a:xfrm>
        </p:spPr>
        <p:txBody>
          <a:bodyPr>
            <a:normAutofit fontScale="85000" lnSpcReduction="10000"/>
          </a:bodyPr>
          <a:lstStyle/>
          <a:p>
            <a:r>
              <a:rPr lang="id-ID" dirty="0" smtClean="0"/>
              <a:t>Dari Gambar </a:t>
            </a:r>
            <a:r>
              <a:rPr lang="id-ID" dirty="0" smtClean="0"/>
              <a:t>2 tadi (M-WTP dan total WTP) </a:t>
            </a:r>
            <a:r>
              <a:rPr lang="id-ID" dirty="0" smtClean="0"/>
              <a:t>dapat </a:t>
            </a:r>
            <a:r>
              <a:rPr lang="id-ID" dirty="0" smtClean="0"/>
              <a:t>dilihat bahwa </a:t>
            </a:r>
            <a:r>
              <a:rPr lang="id-ID" dirty="0" smtClean="0"/>
              <a:t>jika keseimbangan harga di pasar ditunjukan oleh </a:t>
            </a:r>
            <a:r>
              <a:rPr lang="id-ID" dirty="0" smtClean="0">
                <a:solidFill>
                  <a:srgbClr val="0000CC"/>
                </a:solidFill>
              </a:rPr>
              <a:t>P1</a:t>
            </a:r>
            <a:r>
              <a:rPr lang="id-ID" dirty="0" smtClean="0"/>
              <a:t>, </a:t>
            </a:r>
            <a:r>
              <a:rPr lang="id-ID" dirty="0" smtClean="0"/>
              <a:t>maka konsumen akan mengkonsumsi sebesar </a:t>
            </a:r>
            <a:r>
              <a:rPr lang="id-ID" dirty="0" smtClean="0">
                <a:solidFill>
                  <a:srgbClr val="0000CC"/>
                </a:solidFill>
              </a:rPr>
              <a:t>Q1. </a:t>
            </a:r>
          </a:p>
          <a:p>
            <a:endParaRPr lang="id-ID" sz="900" dirty="0" smtClean="0">
              <a:solidFill>
                <a:srgbClr val="0000CC"/>
              </a:solidFill>
            </a:endParaRPr>
          </a:p>
          <a:p>
            <a:r>
              <a:rPr lang="id-ID" dirty="0" smtClean="0"/>
              <a:t>Meskipun </a:t>
            </a:r>
            <a:r>
              <a:rPr lang="id-ID" dirty="0" smtClean="0"/>
              <a:t>konsumen ingin membayar lebih dari </a:t>
            </a:r>
            <a:r>
              <a:rPr lang="id-ID" dirty="0" smtClean="0">
                <a:solidFill>
                  <a:srgbClr val="0000CC"/>
                </a:solidFill>
              </a:rPr>
              <a:t>P1</a:t>
            </a:r>
            <a:r>
              <a:rPr lang="id-ID" dirty="0" smtClean="0"/>
              <a:t>, </a:t>
            </a:r>
            <a:r>
              <a:rPr lang="id-ID" dirty="0" smtClean="0"/>
              <a:t>namun yang benar-benar ia bayar hanyalah sebesar </a:t>
            </a:r>
            <a:r>
              <a:rPr lang="id-ID" dirty="0" smtClean="0">
                <a:solidFill>
                  <a:srgbClr val="0000CC"/>
                </a:solidFill>
              </a:rPr>
              <a:t>P1</a:t>
            </a:r>
            <a:r>
              <a:rPr lang="id-ID" dirty="0" smtClean="0"/>
              <a:t>. </a:t>
            </a:r>
          </a:p>
          <a:p>
            <a:endParaRPr lang="id-ID" sz="900" dirty="0" smtClean="0"/>
          </a:p>
          <a:p>
            <a:r>
              <a:rPr lang="id-ID" dirty="0" smtClean="0"/>
              <a:t>Kelebihan </a:t>
            </a:r>
            <a:r>
              <a:rPr lang="id-ID" dirty="0" smtClean="0"/>
              <a:t>keinginan membayar ini </a:t>
            </a:r>
            <a:r>
              <a:rPr lang="id-ID" dirty="0" smtClean="0"/>
              <a:t>ditunjukan </a:t>
            </a:r>
            <a:r>
              <a:rPr lang="id-ID" dirty="0" smtClean="0"/>
              <a:t>oleh daerah </a:t>
            </a:r>
            <a:r>
              <a:rPr lang="id-ID" dirty="0" smtClean="0">
                <a:solidFill>
                  <a:srgbClr val="0000CC"/>
                </a:solidFill>
              </a:rPr>
              <a:t>P1 </a:t>
            </a:r>
            <a:r>
              <a:rPr lang="id-ID" dirty="0" smtClean="0">
                <a:solidFill>
                  <a:srgbClr val="0000CC"/>
                </a:solidFill>
              </a:rPr>
              <a:t>EA</a:t>
            </a:r>
            <a:r>
              <a:rPr lang="id-ID" dirty="0" smtClean="0"/>
              <a:t> </a:t>
            </a:r>
            <a:r>
              <a:rPr lang="id-ID" dirty="0" smtClean="0"/>
              <a:t>yang di dalam pemikiran ekonomi neo-klasikal disebut sebagai </a:t>
            </a:r>
            <a:r>
              <a:rPr lang="id-ID" dirty="0" smtClean="0">
                <a:solidFill>
                  <a:srgbClr val="0000CC"/>
                </a:solidFill>
              </a:rPr>
              <a:t>surplus konsumen (Consumer Surplus</a:t>
            </a:r>
            <a:r>
              <a:rPr lang="id-ID" dirty="0" smtClean="0">
                <a:solidFill>
                  <a:srgbClr val="0000CC"/>
                </a:solidFill>
              </a:rPr>
              <a:t>)</a:t>
            </a:r>
            <a:r>
              <a:rPr lang="id-ID" dirty="0" smtClean="0"/>
              <a:t>.</a:t>
            </a:r>
          </a:p>
          <a:p>
            <a:endParaRPr lang="id-ID" sz="900" dirty="0" smtClean="0"/>
          </a:p>
          <a:p>
            <a:r>
              <a:rPr lang="id-ID" dirty="0" smtClean="0"/>
              <a:t>Didalam valuasi ekonomi sumberdaya , surplus konsumen ini dapat digunakan untuk mengukur besarnya kehilangan (loss) akibat kerusakan ekosistim dengan mengukur perubahan konsumer surplus.</a:t>
            </a:r>
            <a:endParaRPr lang="id-ID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785802"/>
          </a:xfrm>
        </p:spPr>
        <p:txBody>
          <a:bodyPr>
            <a:normAutofit/>
          </a:bodyPr>
          <a:lstStyle/>
          <a:p>
            <a:pPr algn="ctr"/>
            <a:r>
              <a:rPr lang="id-ID" sz="3600" b="1" dirty="0" smtClean="0">
                <a:solidFill>
                  <a:srgbClr val="FF0000"/>
                </a:solidFill>
              </a:rPr>
              <a:t>WTP vs WTA (1)</a:t>
            </a:r>
            <a:endParaRPr lang="id-ID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645734"/>
          </a:xfrm>
        </p:spPr>
        <p:txBody>
          <a:bodyPr>
            <a:normAutofit fontScale="92500"/>
          </a:bodyPr>
          <a:lstStyle/>
          <a:p>
            <a:r>
              <a:rPr lang="id-ID" dirty="0" smtClean="0">
                <a:latin typeface="Arial" pitchFamily="34" charset="0"/>
                <a:cs typeface="Arial" pitchFamily="34" charset="0"/>
              </a:rPr>
              <a:t>Pemilihan penggunaan </a:t>
            </a:r>
            <a:r>
              <a:rPr lang="id-ID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konsep WTP dan WTA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dalam menilai sumberdaya berkaitan erat dengan status kepemilikan sumberdaya (property right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r>
              <a:rPr lang="id-ID" dirty="0" smtClean="0">
                <a:latin typeface="Arial" pitchFamily="34" charset="0"/>
                <a:cs typeface="Arial" pitchFamily="34" charset="0"/>
              </a:rPr>
              <a:t>Pada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kasus dimana sumberdaya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alam dan lingkungan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telah memiliki sistem penguasaan yang sudah baik, </a:t>
            </a:r>
            <a:r>
              <a:rPr lang="id-ID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WTA untuk kompensasi kehilangan hak penguasaan menjadi lebih relevan daripada WTP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. 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r>
              <a:rPr lang="id-ID" dirty="0" smtClean="0">
                <a:latin typeface="Arial" pitchFamily="34" charset="0"/>
                <a:cs typeface="Arial" pitchFamily="34" charset="0"/>
              </a:rPr>
              <a:t>Sedangkan </a:t>
            </a:r>
            <a:r>
              <a:rPr lang="id-ID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konsep </a:t>
            </a:r>
            <a:r>
              <a:rPr lang="id-ID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WTP secara umum </a:t>
            </a:r>
            <a:r>
              <a:rPr lang="id-ID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digunakan </a:t>
            </a:r>
            <a:r>
              <a:rPr lang="id-ID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dalam situasi dimana pengguna sumberdaya tidak secara jelas memiliki sumberdaya </a:t>
            </a:r>
            <a:r>
              <a:rPr lang="id-ID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tersebut </a:t>
            </a:r>
            <a:r>
              <a:rPr lang="id-ID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(barang publik, misal terumbu karang)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.</a:t>
            </a:r>
            <a:endParaRPr lang="id-ID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785802"/>
          </a:xfrm>
        </p:spPr>
        <p:txBody>
          <a:bodyPr>
            <a:normAutofit/>
          </a:bodyPr>
          <a:lstStyle/>
          <a:p>
            <a:pPr algn="ctr"/>
            <a:r>
              <a:rPr lang="id-ID" sz="3600" b="1" dirty="0" smtClean="0">
                <a:solidFill>
                  <a:srgbClr val="FF0000"/>
                </a:solidFill>
              </a:rPr>
              <a:t>WTP vs WTA (2)</a:t>
            </a:r>
            <a:endParaRPr lang="id-ID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645734"/>
          </a:xfrm>
        </p:spPr>
        <p:txBody>
          <a:bodyPr>
            <a:normAutofit fontScale="92500"/>
          </a:bodyPr>
          <a:lstStyle/>
          <a:p>
            <a:r>
              <a:rPr lang="id-ID" dirty="0" smtClean="0">
                <a:latin typeface="Arial" pitchFamily="34" charset="0"/>
                <a:cs typeface="Arial" pitchFamily="34" charset="0"/>
              </a:rPr>
              <a:t>Pemilihan penggunaan </a:t>
            </a:r>
            <a:r>
              <a:rPr lang="id-ID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konsep WTP dan WTA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dalam menilai sumberdaya berkaitan erat dengan status kepemilikan sumberdaya (property right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r>
              <a:rPr lang="id-ID" dirty="0" smtClean="0">
                <a:latin typeface="Arial" pitchFamily="34" charset="0"/>
                <a:cs typeface="Arial" pitchFamily="34" charset="0"/>
              </a:rPr>
              <a:t>Pada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kasus dimana sumberdaya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alam dan lingkungan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telah memiliki sistem penguasaan yang sudah baik, </a:t>
            </a:r>
            <a:r>
              <a:rPr lang="id-ID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WTA untuk kompensasi kehilangan hak penguasaan menjadi lebih relevan daripada WTP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. 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r>
              <a:rPr lang="id-ID" dirty="0" smtClean="0">
                <a:latin typeface="Arial" pitchFamily="34" charset="0"/>
                <a:cs typeface="Arial" pitchFamily="34" charset="0"/>
              </a:rPr>
              <a:t>Sedangkan </a:t>
            </a:r>
            <a:r>
              <a:rPr lang="id-ID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konsep</a:t>
            </a:r>
            <a:r>
              <a:rPr lang="id-ID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WTP secara umum </a:t>
            </a:r>
            <a:r>
              <a:rPr lang="id-ID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digunakan </a:t>
            </a:r>
            <a:r>
              <a:rPr lang="id-ID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dalam situasi dimana pengguna sumberdaya tidak secara jelas memiliki sumberdaya </a:t>
            </a:r>
            <a:r>
              <a:rPr lang="id-ID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tersebut </a:t>
            </a:r>
            <a:r>
              <a:rPr lang="id-ID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(barang publik, misal terumbu karang)</a:t>
            </a:r>
            <a:r>
              <a:rPr lang="id-ID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</a:t>
            </a:r>
            <a:endParaRPr lang="id-ID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785802"/>
          </a:xfrm>
        </p:spPr>
        <p:txBody>
          <a:bodyPr>
            <a:normAutofit/>
          </a:bodyPr>
          <a:lstStyle/>
          <a:p>
            <a:pPr algn="ctr"/>
            <a:r>
              <a:rPr lang="id-ID" sz="3600" b="1" dirty="0" smtClean="0">
                <a:solidFill>
                  <a:srgbClr val="FF0000"/>
                </a:solidFill>
              </a:rPr>
              <a:t>WTP vs WTA (3)</a:t>
            </a:r>
            <a:endParaRPr lang="id-ID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8802"/>
            <a:ext cx="8329642" cy="4645734"/>
          </a:xfrm>
        </p:spPr>
        <p:txBody>
          <a:bodyPr>
            <a:normAutofit/>
          </a:bodyPr>
          <a:lstStyle/>
          <a:p>
            <a:pPr algn="just"/>
            <a:r>
              <a:rPr lang="id-ID" dirty="0" smtClean="0">
                <a:latin typeface="Arial" pitchFamily="34" charset="0"/>
                <a:cs typeface="Arial" pitchFamily="34" charset="0"/>
              </a:rPr>
              <a:t>Dalam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analisis WTP maka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pertanyaan mendasarnya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terhadap responden atau masyarakat adalah berapa </a:t>
            </a:r>
            <a:r>
              <a:rPr lang="id-ID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maksimal responden </a:t>
            </a:r>
            <a:r>
              <a:rPr lang="id-ID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(masyarakat) bersedia membayar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untuk perbaikan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kualitas lingkungan?</a:t>
            </a:r>
          </a:p>
          <a:p>
            <a:pPr algn="just"/>
            <a:r>
              <a:rPr lang="id-ID" dirty="0" smtClean="0">
                <a:latin typeface="Arial" pitchFamily="34" charset="0"/>
                <a:cs typeface="Arial" pitchFamily="34" charset="0"/>
              </a:rPr>
              <a:t>Willingness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to accept (WTA) didefinisikan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dengan berapa </a:t>
            </a:r>
            <a:r>
              <a:rPr lang="id-ID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minimal </a:t>
            </a:r>
            <a:r>
              <a:rPr lang="id-ID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seharusnya orang atau responden </a:t>
            </a:r>
            <a:r>
              <a:rPr lang="id-ID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id-ID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masyarakat) menerima  pembayaran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sehingga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responden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tersebut dapat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menerima kualitas lingkungan yang rusak?</a:t>
            </a:r>
            <a:endParaRPr lang="id-ID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785802"/>
          </a:xfrm>
        </p:spPr>
        <p:txBody>
          <a:bodyPr>
            <a:normAutofit/>
          </a:bodyPr>
          <a:lstStyle/>
          <a:p>
            <a:pPr algn="ctr"/>
            <a:r>
              <a:rPr lang="id-ID" sz="3600" b="1" dirty="0" smtClean="0">
                <a:solidFill>
                  <a:srgbClr val="FF0000"/>
                </a:solidFill>
              </a:rPr>
              <a:t>WTP vs WTA (4)</a:t>
            </a:r>
            <a:endParaRPr lang="id-ID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8802"/>
            <a:ext cx="8329642" cy="464573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d-ID" dirty="0" smtClean="0">
                <a:latin typeface="Arial" pitchFamily="34" charset="0"/>
                <a:cs typeface="Arial" pitchFamily="34" charset="0"/>
              </a:rPr>
              <a:t>Dalam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praktik bahwa pengukuran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WTP lebih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sering digunakan daripada WTA. 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d-ID" dirty="0" smtClean="0">
                <a:latin typeface="Arial" pitchFamily="34" charset="0"/>
                <a:cs typeface="Arial" pitchFamily="34" charset="0"/>
              </a:rPr>
              <a:t>Hal ini dikarenakan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dalam pengukuran WTA bukanlah pengukuran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yang berdasarkan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insentif (insentive based) sehingga kurang tepat untuk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dijadikan studi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yang berbasis perilaku manusia (behavioural model). 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d-ID" dirty="0" smtClean="0">
                <a:latin typeface="Arial" pitchFamily="34" charset="0"/>
                <a:cs typeface="Arial" pitchFamily="34" charset="0"/>
              </a:rPr>
              <a:t>Lebih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jauh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lagi, menurut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Garrod dan Willis (1999) serta Hanley dan Spash (1993</a:t>
            </a:r>
            <a:r>
              <a:rPr lang="id-ID" smtClean="0">
                <a:latin typeface="Arial" pitchFamily="34" charset="0"/>
                <a:cs typeface="Arial" pitchFamily="34" charset="0"/>
              </a:rPr>
              <a:t>) </a:t>
            </a:r>
            <a:r>
              <a:rPr lang="id-ID" smtClean="0">
                <a:latin typeface="Arial" pitchFamily="34" charset="0"/>
                <a:cs typeface="Arial" pitchFamily="34" charset="0"/>
              </a:rPr>
              <a:t>bahwa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meski besaran WTP dan </a:t>
            </a:r>
            <a:r>
              <a:rPr lang="id-ID" smtClean="0">
                <a:latin typeface="Arial" pitchFamily="34" charset="0"/>
                <a:cs typeface="Arial" pitchFamily="34" charset="0"/>
              </a:rPr>
              <a:t>WTA </a:t>
            </a:r>
            <a:r>
              <a:rPr lang="id-ID" smtClean="0">
                <a:latin typeface="Arial" pitchFamily="34" charset="0"/>
                <a:cs typeface="Arial" pitchFamily="34" charset="0"/>
              </a:rPr>
              <a:t>sama, namun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selalu terjadi perbedaan pengukuran, dimana </a:t>
            </a:r>
            <a:r>
              <a:rPr lang="id-ID" smtClean="0">
                <a:latin typeface="Arial" pitchFamily="34" charset="0"/>
                <a:cs typeface="Arial" pitchFamily="34" charset="0"/>
              </a:rPr>
              <a:t>umumnya </a:t>
            </a:r>
            <a:r>
              <a:rPr lang="id-ID" smtClean="0">
                <a:latin typeface="Arial" pitchFamily="34" charset="0"/>
                <a:cs typeface="Arial" pitchFamily="34" charset="0"/>
              </a:rPr>
              <a:t>besaran WTA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berada pada kisaran dua sampai lima kali lebih besar daripada WTP</a:t>
            </a:r>
            <a:endParaRPr lang="id-ID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786058"/>
            <a:ext cx="8229600" cy="2500330"/>
          </a:xfrm>
        </p:spPr>
        <p:txBody>
          <a:bodyPr>
            <a:scene3d>
              <a:camera prst="perspectiveRelaxed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id-ID" sz="8000" b="1" dirty="0" smtClean="0">
                <a:ln w="11430">
                  <a:solidFill>
                    <a:srgbClr val="CC66FF"/>
                  </a:solidFill>
                </a:ln>
                <a:solidFill>
                  <a:srgbClr val="00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TERIMAKASIH</a:t>
            </a:r>
            <a:endParaRPr lang="id-ID" sz="8000" b="1" dirty="0">
              <a:ln w="11430">
                <a:solidFill>
                  <a:srgbClr val="CC66FF"/>
                </a:solidFill>
              </a:ln>
              <a:solidFill>
                <a:srgbClr val="00FF00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785794"/>
            <a:ext cx="8686800" cy="941387"/>
          </a:xfrm>
        </p:spPr>
        <p:txBody>
          <a:bodyPr>
            <a:no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Penilaian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Ekonomi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Barang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Lingkungan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berguna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untuk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mengetahui</a:t>
            </a:r>
            <a:r>
              <a:rPr lang="en-US" sz="2800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28802"/>
            <a:ext cx="8229600" cy="4429156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Nilai</a:t>
            </a:r>
            <a:r>
              <a:rPr lang="en-US" sz="28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kehancuran</a:t>
            </a:r>
            <a:r>
              <a:rPr lang="en-US" sz="28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lingkungan</a:t>
            </a:r>
            <a:r>
              <a:rPr lang="en-US" sz="28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8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besaran</a:t>
            </a:r>
            <a:r>
              <a:rPr lang="en-US" sz="28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investasi</a:t>
            </a:r>
            <a:r>
              <a:rPr lang="en-US" sz="28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8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diperlukan</a:t>
            </a:r>
            <a:r>
              <a:rPr lang="en-US" sz="28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bagi</a:t>
            </a:r>
            <a:r>
              <a:rPr lang="en-US" sz="28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suatu</a:t>
            </a:r>
            <a:r>
              <a:rPr lang="en-US" sz="28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kawasan</a:t>
            </a:r>
            <a:r>
              <a:rPr lang="en-US" sz="28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agar </a:t>
            </a:r>
            <a:r>
              <a:rPr lang="en-US" sz="28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lingkungan</a:t>
            </a:r>
            <a:r>
              <a:rPr lang="en-US" sz="28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hidup</a:t>
            </a:r>
            <a:r>
              <a:rPr lang="en-US" sz="28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8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ada</a:t>
            </a:r>
            <a:r>
              <a:rPr lang="en-US" sz="28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dapat</a:t>
            </a:r>
            <a:r>
              <a:rPr lang="en-US" sz="28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berfungsi</a:t>
            </a:r>
            <a:r>
              <a:rPr lang="en-US" sz="28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normal</a:t>
            </a:r>
            <a:endParaRPr lang="id-ID" sz="28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n-US" sz="28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Besarnya</a:t>
            </a:r>
            <a:r>
              <a:rPr lang="en-US" sz="28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dana</a:t>
            </a:r>
            <a:r>
              <a:rPr lang="en-US" sz="28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8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nilai</a:t>
            </a:r>
            <a:r>
              <a:rPr lang="en-US" sz="28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ekonomi</a:t>
            </a:r>
            <a:r>
              <a:rPr lang="en-US" sz="28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) yang </a:t>
            </a:r>
            <a:r>
              <a:rPr lang="en-US" sz="28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harus</a:t>
            </a:r>
            <a:r>
              <a:rPr lang="en-US" sz="28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ditransfer</a:t>
            </a:r>
            <a:r>
              <a:rPr lang="en-US" sz="28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oleh</a:t>
            </a:r>
            <a:r>
              <a:rPr lang="en-US" sz="28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suatu</a:t>
            </a:r>
            <a:r>
              <a:rPr lang="en-US" sz="28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pihak</a:t>
            </a:r>
            <a:r>
              <a:rPr lang="en-US" sz="28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kepada</a:t>
            </a:r>
            <a:r>
              <a:rPr lang="en-US" sz="28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pihak</a:t>
            </a:r>
            <a:r>
              <a:rPr lang="en-US" sz="28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lain, </a:t>
            </a:r>
            <a:r>
              <a:rPr lang="en-US" sz="28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demi</a:t>
            </a:r>
            <a:r>
              <a:rPr lang="en-US" sz="28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menyelamatkan</a:t>
            </a:r>
            <a:r>
              <a:rPr lang="en-US" sz="28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lingkungan</a:t>
            </a:r>
            <a:r>
              <a:rPr lang="en-US" sz="28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suatu</a:t>
            </a:r>
            <a:r>
              <a:rPr lang="en-US" sz="28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kawasan</a:t>
            </a:r>
            <a:r>
              <a:rPr lang="en-US" sz="28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milik</a:t>
            </a:r>
            <a:r>
              <a:rPr lang="en-US" sz="28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bersama</a:t>
            </a:r>
            <a:r>
              <a:rPr lang="en-US" sz="28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(common pool resources) </a:t>
            </a:r>
            <a:r>
              <a:rPr lang="id-ID" sz="28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lang="en-US" sz="28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800" dirty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transfer </a:t>
            </a:r>
            <a:r>
              <a:rPr lang="en-US" sz="28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masyarakat</a:t>
            </a:r>
            <a:r>
              <a:rPr lang="en-US" sz="2800" dirty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hilir</a:t>
            </a:r>
            <a:r>
              <a:rPr lang="en-US" sz="2800" dirty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ke</a:t>
            </a:r>
            <a:r>
              <a:rPr lang="en-US" sz="2800" dirty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kawasan</a:t>
            </a:r>
            <a:r>
              <a:rPr lang="en-US" sz="2800" dirty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hulu</a:t>
            </a:r>
            <a:endParaRPr lang="en-US" sz="28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idx="1"/>
          </p:nvPr>
        </p:nvSpPr>
        <p:spPr>
          <a:xfrm>
            <a:off x="214282" y="1000108"/>
            <a:ext cx="8686800" cy="3048000"/>
          </a:xfrm>
        </p:spPr>
        <p:txBody>
          <a:bodyPr>
            <a:normAutofit/>
          </a:bodyPr>
          <a:lstStyle/>
          <a:p>
            <a:pPr marL="0" indent="0">
              <a:buFont typeface="Wingdings" pitchFamily="2" charset="2"/>
              <a:buNone/>
            </a:pPr>
            <a:r>
              <a:rPr lang="en-US" dirty="0">
                <a:solidFill>
                  <a:srgbClr val="FF0000"/>
                </a:solidFill>
              </a:rPr>
              <a:t>KEUNTUNGAN EKONOMI </a:t>
            </a:r>
            <a:r>
              <a:rPr lang="en-US" dirty="0" err="1">
                <a:solidFill>
                  <a:srgbClr val="000066"/>
                </a:solidFill>
              </a:rPr>
              <a:t>dari</a:t>
            </a:r>
            <a:r>
              <a:rPr lang="en-US" dirty="0">
                <a:solidFill>
                  <a:srgbClr val="000066"/>
                </a:solidFill>
              </a:rPr>
              <a:t> </a:t>
            </a:r>
            <a:r>
              <a:rPr lang="id-ID" dirty="0" smtClean="0">
                <a:solidFill>
                  <a:srgbClr val="000066"/>
                </a:solidFill>
              </a:rPr>
              <a:t>melakukan </a:t>
            </a:r>
            <a:r>
              <a:rPr lang="en-US" dirty="0" err="1" smtClean="0">
                <a:solidFill>
                  <a:srgbClr val="000066"/>
                </a:solidFill>
              </a:rPr>
              <a:t>Valuasi</a:t>
            </a:r>
            <a:r>
              <a:rPr lang="en-US" dirty="0" smtClean="0">
                <a:solidFill>
                  <a:srgbClr val="000066"/>
                </a:solidFill>
              </a:rPr>
              <a:t> </a:t>
            </a:r>
            <a:r>
              <a:rPr lang="en-US" dirty="0" err="1" smtClean="0">
                <a:solidFill>
                  <a:srgbClr val="000066"/>
                </a:solidFill>
              </a:rPr>
              <a:t>Barang</a:t>
            </a:r>
            <a:r>
              <a:rPr lang="id-ID" dirty="0" smtClean="0">
                <a:solidFill>
                  <a:srgbClr val="000066"/>
                </a:solidFill>
              </a:rPr>
              <a:t> dan Jasa</a:t>
            </a:r>
            <a:r>
              <a:rPr lang="en-US" dirty="0" smtClean="0">
                <a:solidFill>
                  <a:srgbClr val="000066"/>
                </a:solidFill>
              </a:rPr>
              <a:t> </a:t>
            </a:r>
            <a:r>
              <a:rPr lang="en-US" dirty="0" err="1">
                <a:solidFill>
                  <a:srgbClr val="000066"/>
                </a:solidFill>
              </a:rPr>
              <a:t>Lingkungan</a:t>
            </a:r>
            <a:r>
              <a:rPr lang="en-US" dirty="0" smtClean="0">
                <a:solidFill>
                  <a:srgbClr val="000066"/>
                </a:solidFill>
              </a:rPr>
              <a:t>:</a:t>
            </a:r>
            <a:endParaRPr lang="id-ID" dirty="0" smtClean="0">
              <a:solidFill>
                <a:srgbClr val="000066"/>
              </a:solidFill>
            </a:endParaRPr>
          </a:p>
          <a:p>
            <a:pPr marL="0" indent="0">
              <a:buFont typeface="Wingdings" pitchFamily="2" charset="2"/>
              <a:buNone/>
            </a:pPr>
            <a:endParaRPr lang="en-US" sz="1800" dirty="0">
              <a:solidFill>
                <a:srgbClr val="000066"/>
              </a:solidFill>
            </a:endParaRPr>
          </a:p>
          <a:p>
            <a:pPr marL="804863" lvl="1" indent="-347663">
              <a:buClr>
                <a:srgbClr val="99FF33"/>
              </a:buClr>
              <a:buSzTx/>
              <a:buFont typeface="Wingdings" pitchFamily="2" charset="2"/>
              <a:buChar char="v"/>
            </a:pPr>
            <a:r>
              <a:rPr lang="en-US" dirty="0" err="1">
                <a:solidFill>
                  <a:srgbClr val="0000CC"/>
                </a:solidFill>
                <a:effectLst/>
              </a:rPr>
              <a:t>Nilai</a:t>
            </a:r>
            <a:r>
              <a:rPr lang="en-US" dirty="0">
                <a:solidFill>
                  <a:srgbClr val="0000CC"/>
                </a:solidFill>
                <a:effectLst/>
              </a:rPr>
              <a:t> </a:t>
            </a:r>
            <a:r>
              <a:rPr lang="en-US" dirty="0" err="1">
                <a:solidFill>
                  <a:srgbClr val="0000CC"/>
                </a:solidFill>
                <a:effectLst/>
              </a:rPr>
              <a:t>uang</a:t>
            </a:r>
            <a:r>
              <a:rPr lang="en-US" dirty="0">
                <a:solidFill>
                  <a:srgbClr val="0000CC"/>
                </a:solidFill>
                <a:effectLst/>
              </a:rPr>
              <a:t> </a:t>
            </a:r>
            <a:r>
              <a:rPr lang="en-US" dirty="0" err="1">
                <a:solidFill>
                  <a:srgbClr val="0000CC"/>
                </a:solidFill>
                <a:effectLst/>
              </a:rPr>
              <a:t>dari</a:t>
            </a:r>
            <a:r>
              <a:rPr lang="en-US" dirty="0">
                <a:solidFill>
                  <a:srgbClr val="0000CC"/>
                </a:solidFill>
                <a:effectLst/>
              </a:rPr>
              <a:t> </a:t>
            </a:r>
            <a:r>
              <a:rPr lang="en-US" dirty="0" err="1">
                <a:solidFill>
                  <a:srgbClr val="0000CC"/>
                </a:solidFill>
                <a:effectLst/>
              </a:rPr>
              <a:t>peningkatan</a:t>
            </a:r>
            <a:r>
              <a:rPr lang="en-US" dirty="0">
                <a:solidFill>
                  <a:srgbClr val="0000CC"/>
                </a:solidFill>
                <a:effectLst/>
              </a:rPr>
              <a:t> </a:t>
            </a:r>
            <a:r>
              <a:rPr lang="en-US" dirty="0" err="1">
                <a:solidFill>
                  <a:srgbClr val="0000CC"/>
                </a:solidFill>
                <a:effectLst/>
              </a:rPr>
              <a:t>lingkungan</a:t>
            </a:r>
            <a:r>
              <a:rPr lang="en-US" dirty="0">
                <a:solidFill>
                  <a:srgbClr val="0000CC"/>
                </a:solidFill>
                <a:effectLst/>
              </a:rPr>
              <a:t> </a:t>
            </a:r>
            <a:r>
              <a:rPr lang="en-US" dirty="0" err="1">
                <a:solidFill>
                  <a:srgbClr val="0000CC"/>
                </a:solidFill>
                <a:effectLst/>
              </a:rPr>
              <a:t>alam</a:t>
            </a:r>
            <a:r>
              <a:rPr lang="en-US" dirty="0">
                <a:solidFill>
                  <a:srgbClr val="0000CC"/>
                </a:solidFill>
                <a:effectLst/>
              </a:rPr>
              <a:t> + </a:t>
            </a:r>
            <a:r>
              <a:rPr lang="en-US" dirty="0" err="1">
                <a:solidFill>
                  <a:srgbClr val="0000CC"/>
                </a:solidFill>
                <a:effectLst/>
              </a:rPr>
              <a:t>buatan</a:t>
            </a:r>
            <a:r>
              <a:rPr lang="en-US" dirty="0">
                <a:solidFill>
                  <a:srgbClr val="0000CC"/>
                </a:solidFill>
                <a:effectLst/>
              </a:rPr>
              <a:t> </a:t>
            </a:r>
            <a:r>
              <a:rPr lang="en-US" dirty="0" err="1">
                <a:solidFill>
                  <a:srgbClr val="0000CC"/>
                </a:solidFill>
                <a:effectLst/>
              </a:rPr>
              <a:t>manusia</a:t>
            </a:r>
            <a:endParaRPr lang="en-US" dirty="0">
              <a:solidFill>
                <a:srgbClr val="0000CC"/>
              </a:solidFill>
              <a:effectLst/>
            </a:endParaRPr>
          </a:p>
          <a:p>
            <a:pPr marL="804863" lvl="1" indent="-347663">
              <a:buClr>
                <a:srgbClr val="99FF33"/>
              </a:buClr>
              <a:buSzTx/>
              <a:buFont typeface="Wingdings" pitchFamily="2" charset="2"/>
              <a:buChar char="v"/>
            </a:pPr>
            <a:r>
              <a:rPr lang="en-US" dirty="0" err="1">
                <a:solidFill>
                  <a:srgbClr val="0000CC"/>
                </a:solidFill>
                <a:effectLst/>
              </a:rPr>
              <a:t>Penghindaran</a:t>
            </a:r>
            <a:r>
              <a:rPr lang="en-US" dirty="0">
                <a:solidFill>
                  <a:srgbClr val="0000CC"/>
                </a:solidFill>
                <a:effectLst/>
              </a:rPr>
              <a:t> </a:t>
            </a:r>
            <a:r>
              <a:rPr lang="en-US" dirty="0" err="1">
                <a:solidFill>
                  <a:srgbClr val="0000CC"/>
                </a:solidFill>
                <a:effectLst/>
              </a:rPr>
              <a:t>biaya</a:t>
            </a:r>
            <a:r>
              <a:rPr lang="en-US" dirty="0">
                <a:solidFill>
                  <a:srgbClr val="0000CC"/>
                </a:solidFill>
                <a:effectLst/>
              </a:rPr>
              <a:t> </a:t>
            </a:r>
            <a:r>
              <a:rPr lang="id-ID" dirty="0" smtClean="0">
                <a:solidFill>
                  <a:srgbClr val="0000CC"/>
                </a:solidFill>
              </a:rPr>
              <a:t>yang besar</a:t>
            </a:r>
            <a:r>
              <a:rPr lang="en-US" dirty="0" smtClean="0">
                <a:solidFill>
                  <a:srgbClr val="0000CC"/>
                </a:solidFill>
                <a:effectLst/>
              </a:rPr>
              <a:t> </a:t>
            </a:r>
            <a:r>
              <a:rPr lang="en-US" dirty="0" err="1">
                <a:solidFill>
                  <a:srgbClr val="0000CC"/>
                </a:solidFill>
                <a:effectLst/>
              </a:rPr>
              <a:t>dalam</a:t>
            </a:r>
            <a:r>
              <a:rPr lang="en-US" dirty="0">
                <a:solidFill>
                  <a:srgbClr val="0000CC"/>
                </a:solidFill>
                <a:effectLst/>
              </a:rPr>
              <a:t> </a:t>
            </a:r>
            <a:r>
              <a:rPr lang="en-US" dirty="0" err="1">
                <a:solidFill>
                  <a:srgbClr val="0000CC"/>
                </a:solidFill>
                <a:effectLst/>
              </a:rPr>
              <a:t>penanganan</a:t>
            </a:r>
            <a:r>
              <a:rPr lang="en-US" dirty="0">
                <a:solidFill>
                  <a:srgbClr val="0000CC"/>
                </a:solidFill>
                <a:effectLst/>
              </a:rPr>
              <a:t> </a:t>
            </a:r>
            <a:r>
              <a:rPr lang="en-US" dirty="0" err="1">
                <a:solidFill>
                  <a:srgbClr val="0000CC"/>
                </a:solidFill>
                <a:effectLst/>
              </a:rPr>
              <a:t>kerusakan</a:t>
            </a:r>
            <a:r>
              <a:rPr lang="en-US" dirty="0">
                <a:solidFill>
                  <a:srgbClr val="0000CC"/>
                </a:solidFill>
                <a:effectLst/>
              </a:rPr>
              <a:t> </a:t>
            </a:r>
            <a:r>
              <a:rPr lang="en-US" dirty="0" err="1">
                <a:solidFill>
                  <a:srgbClr val="0000CC"/>
                </a:solidFill>
                <a:effectLst/>
              </a:rPr>
              <a:t>lingkungan</a:t>
            </a:r>
            <a:r>
              <a:rPr lang="en-US" dirty="0">
                <a:solidFill>
                  <a:srgbClr val="0000CC"/>
                </a:solidFill>
                <a:effectLst/>
              </a:rPr>
              <a:t> </a:t>
            </a:r>
          </a:p>
          <a:p>
            <a:pPr marL="0" indent="0">
              <a:buFont typeface="Wingdings" pitchFamily="2" charset="2"/>
              <a:buNone/>
            </a:pPr>
            <a:endParaRPr lang="en-US" b="1" dirty="0">
              <a:solidFill>
                <a:srgbClr val="99FF33"/>
              </a:solidFill>
              <a:effectLst/>
            </a:endParaRPr>
          </a:p>
        </p:txBody>
      </p:sp>
      <p:sp>
        <p:nvSpPr>
          <p:cNvPr id="117763" name="Text Box 3"/>
          <p:cNvSpPr txBox="1">
            <a:spLocks noChangeArrowheads="1"/>
          </p:cNvSpPr>
          <p:nvPr/>
        </p:nvSpPr>
        <p:spPr bwMode="auto">
          <a:xfrm>
            <a:off x="214282" y="4357694"/>
            <a:ext cx="8569325" cy="1766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 err="1">
                <a:solidFill>
                  <a:srgbClr val="000066"/>
                </a:solidFill>
                <a:latin typeface="Arial" charset="0"/>
              </a:rPr>
              <a:t>Estimasi</a:t>
            </a:r>
            <a:r>
              <a:rPr lang="en-US" sz="2800" dirty="0">
                <a:solidFill>
                  <a:srgbClr val="000066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Arial" charset="0"/>
              </a:rPr>
              <a:t>keuntungan</a:t>
            </a:r>
            <a:r>
              <a:rPr lang="en-US" sz="2800" dirty="0">
                <a:solidFill>
                  <a:srgbClr val="000066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Arial" charset="0"/>
              </a:rPr>
              <a:t>lingkungan</a:t>
            </a:r>
            <a:r>
              <a:rPr lang="en-US" sz="2800" dirty="0">
                <a:solidFill>
                  <a:srgbClr val="000066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Arial" charset="0"/>
              </a:rPr>
              <a:t>melibatkan</a:t>
            </a:r>
            <a:r>
              <a:rPr lang="en-US" sz="2800" dirty="0">
                <a:solidFill>
                  <a:srgbClr val="000066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Arial" charset="0"/>
              </a:rPr>
              <a:t>moneter</a:t>
            </a:r>
            <a:r>
              <a:rPr lang="en-US" sz="2800" dirty="0">
                <a:solidFill>
                  <a:srgbClr val="000066"/>
                </a:solidFill>
                <a:latin typeface="Arial" charset="0"/>
              </a:rPr>
              <a:t>/</a:t>
            </a:r>
            <a:r>
              <a:rPr lang="en-US" sz="2800" dirty="0" err="1">
                <a:solidFill>
                  <a:srgbClr val="000066"/>
                </a:solidFill>
                <a:latin typeface="Arial" charset="0"/>
              </a:rPr>
              <a:t>uang</a:t>
            </a:r>
            <a:r>
              <a:rPr lang="en-US" sz="2800" dirty="0">
                <a:solidFill>
                  <a:srgbClr val="000066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Arial" charset="0"/>
              </a:rPr>
              <a:t>untuk</a:t>
            </a:r>
            <a:r>
              <a:rPr lang="en-US" sz="2800" dirty="0">
                <a:solidFill>
                  <a:srgbClr val="000066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Arial" charset="0"/>
              </a:rPr>
              <a:t>menggambarkan</a:t>
            </a:r>
            <a:r>
              <a:rPr lang="en-US" sz="2800" dirty="0">
                <a:solidFill>
                  <a:srgbClr val="000066"/>
                </a:solidFill>
                <a:latin typeface="Arial" charset="0"/>
              </a:rPr>
              <a:t> :</a:t>
            </a:r>
          </a:p>
          <a:p>
            <a:pPr marL="800100" lvl="1" indent="-342900" eaLnBrk="0" hangingPunct="0">
              <a:lnSpc>
                <a:spcPct val="60000"/>
              </a:lnSpc>
              <a:spcBef>
                <a:spcPct val="50000"/>
              </a:spcBef>
              <a:buClr>
                <a:schemeClr val="folHlink"/>
              </a:buClr>
              <a:buFont typeface="Wingdings" pitchFamily="2" charset="2"/>
              <a:buChar char="§"/>
            </a:pPr>
            <a:r>
              <a:rPr lang="en-US" sz="2400" dirty="0" err="1">
                <a:solidFill>
                  <a:srgbClr val="0000CC"/>
                </a:solidFill>
                <a:latin typeface="Arial" charset="0"/>
              </a:rPr>
              <a:t>Nilai</a:t>
            </a:r>
            <a:r>
              <a:rPr lang="en-US" sz="2400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charset="0"/>
              </a:rPr>
              <a:t>sosial</a:t>
            </a:r>
            <a:r>
              <a:rPr lang="en-US" sz="2400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charset="0"/>
              </a:rPr>
              <a:t>dari</a:t>
            </a:r>
            <a:r>
              <a:rPr lang="en-US" sz="2400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charset="0"/>
              </a:rPr>
              <a:t>perbaikan</a:t>
            </a:r>
            <a:r>
              <a:rPr lang="en-US" sz="2400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charset="0"/>
              </a:rPr>
              <a:t>kondisi</a:t>
            </a:r>
            <a:r>
              <a:rPr lang="en-US" sz="2400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charset="0"/>
              </a:rPr>
              <a:t>lingkungan</a:t>
            </a:r>
            <a:r>
              <a:rPr lang="en-US" sz="2400" dirty="0">
                <a:solidFill>
                  <a:srgbClr val="0000CC"/>
                </a:solidFill>
                <a:latin typeface="Arial" charset="0"/>
              </a:rPr>
              <a:t>; </a:t>
            </a:r>
            <a:r>
              <a:rPr lang="en-US" sz="2400" dirty="0" err="1">
                <a:solidFill>
                  <a:srgbClr val="0000CC"/>
                </a:solidFill>
                <a:latin typeface="Arial" charset="0"/>
              </a:rPr>
              <a:t>atau</a:t>
            </a:r>
            <a:endParaRPr lang="en-US" sz="2400" dirty="0">
              <a:solidFill>
                <a:srgbClr val="0000CC"/>
              </a:solidFill>
              <a:latin typeface="Arial" charset="0"/>
            </a:endParaRPr>
          </a:p>
          <a:p>
            <a:pPr marL="800100" lvl="1" indent="-342900" eaLnBrk="0" hangingPunct="0">
              <a:lnSpc>
                <a:spcPct val="60000"/>
              </a:lnSpc>
              <a:spcBef>
                <a:spcPct val="50000"/>
              </a:spcBef>
              <a:buClr>
                <a:schemeClr val="folHlink"/>
              </a:buClr>
              <a:buFont typeface="Wingdings" pitchFamily="2" charset="2"/>
              <a:buChar char="§"/>
            </a:pPr>
            <a:r>
              <a:rPr lang="en-US" sz="2400" dirty="0" err="1">
                <a:solidFill>
                  <a:srgbClr val="0000CC"/>
                </a:solidFill>
                <a:latin typeface="Arial" charset="0"/>
              </a:rPr>
              <a:t>Biaya</a:t>
            </a:r>
            <a:r>
              <a:rPr lang="en-US" sz="2400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charset="0"/>
              </a:rPr>
              <a:t>sosial</a:t>
            </a:r>
            <a:r>
              <a:rPr lang="en-US" sz="2400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charset="0"/>
              </a:rPr>
              <a:t>dr</a:t>
            </a:r>
            <a:r>
              <a:rPr lang="en-US" sz="2400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charset="0"/>
              </a:rPr>
              <a:t>kerusakan</a:t>
            </a:r>
            <a:r>
              <a:rPr lang="en-US" sz="2400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charset="0"/>
              </a:rPr>
              <a:t>lingkungan</a:t>
            </a:r>
            <a:endParaRPr lang="en-US" sz="2400" dirty="0">
              <a:solidFill>
                <a:srgbClr val="0000CC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15975"/>
          </a:xfrm>
        </p:spPr>
        <p:txBody>
          <a:bodyPr/>
          <a:lstStyle/>
          <a:p>
            <a:r>
              <a:rPr lang="en-US" sz="3600" b="1" dirty="0">
                <a:solidFill>
                  <a:srgbClr val="FF0000"/>
                </a:solidFill>
              </a:rPr>
              <a:t>APA ITU NILAI </a:t>
            </a:r>
            <a:r>
              <a:rPr lang="en-US" sz="3600" b="1" dirty="0" smtClean="0">
                <a:solidFill>
                  <a:srgbClr val="FF0000"/>
                </a:solidFill>
              </a:rPr>
              <a:t>???</a:t>
            </a:r>
            <a:r>
              <a:rPr lang="id-ID" sz="3600" b="1" dirty="0" smtClean="0">
                <a:solidFill>
                  <a:srgbClr val="FF0000"/>
                </a:solidFill>
              </a:rPr>
              <a:t> (1)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571612"/>
            <a:ext cx="8286808" cy="5072097"/>
          </a:xfrm>
        </p:spPr>
        <p:txBody>
          <a:bodyPr>
            <a:normAutofit/>
          </a:bodyPr>
          <a:lstStyle/>
          <a:p>
            <a:pPr algn="just">
              <a:spcBef>
                <a:spcPct val="50000"/>
              </a:spcBef>
            </a:pPr>
            <a:r>
              <a:rPr lang="de-DE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Definisi nilai dapat didekati dari banyak perspektif, dalam kajian ini akan difokuskan dari pendekatan ekonomik. </a:t>
            </a:r>
          </a:p>
          <a:p>
            <a:pPr algn="just">
              <a:spcBef>
                <a:spcPct val="50000"/>
              </a:spcBef>
            </a:pPr>
            <a:r>
              <a:rPr lang="de-DE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Beberapa pengertian nilai, adalah : </a:t>
            </a:r>
          </a:p>
          <a:p>
            <a:pPr marL="630238" indent="-520700" algn="just">
              <a:spcBef>
                <a:spcPct val="50000"/>
              </a:spcBef>
              <a:buFont typeface="Wingdings" pitchFamily="2" charset="2"/>
              <a:buNone/>
            </a:pPr>
            <a:r>
              <a:rPr lang="de-DE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(</a:t>
            </a:r>
            <a:r>
              <a:rPr lang="de-DE" sz="24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1)</a:t>
            </a:r>
            <a:r>
              <a:rPr lang="id-ID" sz="24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de-DE" sz="24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dalam </a:t>
            </a:r>
            <a:r>
              <a:rPr lang="de-DE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perspektif </a:t>
            </a:r>
            <a:r>
              <a:rPr lang="de-DE" sz="2400" dirty="0" smtClean="0">
                <a:solidFill>
                  <a:srgbClr val="0000CC"/>
                </a:solidFill>
                <a:effectLst/>
                <a:latin typeface="Arial" pitchFamily="34" charset="0"/>
                <a:cs typeface="Arial" pitchFamily="34" charset="0"/>
              </a:rPr>
              <a:t>konsep</a:t>
            </a:r>
            <a:r>
              <a:rPr lang="id-ID" sz="2400" dirty="0" smtClean="0">
                <a:solidFill>
                  <a:srgbClr val="0000CC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de-DE" sz="2400" dirty="0" smtClean="0">
                <a:solidFill>
                  <a:srgbClr val="0000CC"/>
                </a:solidFill>
                <a:effectLst/>
                <a:latin typeface="Arial" pitchFamily="34" charset="0"/>
                <a:cs typeface="Arial" pitchFamily="34" charset="0"/>
              </a:rPr>
              <a:t>antroposentrik </a:t>
            </a:r>
            <a:r>
              <a:rPr lang="de-DE" sz="2400" dirty="0">
                <a:solidFill>
                  <a:srgbClr val="0000CC"/>
                </a:solidFill>
                <a:effectLst/>
                <a:latin typeface="Arial" pitchFamily="34" charset="0"/>
                <a:cs typeface="Arial" pitchFamily="34" charset="0"/>
              </a:rPr>
              <a:t>(</a:t>
            </a:r>
            <a:r>
              <a:rPr lang="de-DE" sz="2400" i="1" dirty="0">
                <a:solidFill>
                  <a:srgbClr val="0000CC"/>
                </a:solidFill>
                <a:effectLst/>
                <a:latin typeface="Arial" pitchFamily="34" charset="0"/>
                <a:cs typeface="Arial" pitchFamily="34" charset="0"/>
              </a:rPr>
              <a:t>anthropocentric concept</a:t>
            </a:r>
            <a:r>
              <a:rPr lang="de-DE" sz="2400" dirty="0">
                <a:solidFill>
                  <a:srgbClr val="0000CC"/>
                </a:solidFill>
                <a:effectLst/>
                <a:latin typeface="Arial" pitchFamily="34" charset="0"/>
                <a:cs typeface="Arial" pitchFamily="34" charset="0"/>
              </a:rPr>
              <a:t>)</a:t>
            </a:r>
            <a:r>
              <a:rPr lang="de-DE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, bahwa nilai ditentukan oleh masyarakat dan bukan hukum alam atau pemerintah; </a:t>
            </a:r>
          </a:p>
          <a:p>
            <a:pPr marL="630238" indent="-520700" algn="just">
              <a:spcBef>
                <a:spcPct val="50000"/>
              </a:spcBef>
              <a:buFont typeface="Wingdings" pitchFamily="2" charset="2"/>
              <a:buNone/>
            </a:pPr>
            <a:r>
              <a:rPr lang="de-DE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(2) Nilai ditentukan oleh kemauan masyarakat untuk membuat pertimbangan untung rugi (</a:t>
            </a:r>
            <a:r>
              <a:rPr lang="de-DE" sz="24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willingness to make trade-offs</a:t>
            </a:r>
            <a:r>
              <a:rPr lang="de-DE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), </a:t>
            </a:r>
            <a:r>
              <a:rPr lang="de-DE" sz="24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dimana </a:t>
            </a:r>
            <a:r>
              <a:rPr lang="de-DE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kemauan membayar masyarakat untuk membuat pertimbangan untung rugi (</a:t>
            </a:r>
            <a:r>
              <a:rPr lang="de-DE" sz="24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trade-offs</a:t>
            </a:r>
            <a:r>
              <a:rPr lang="de-DE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) direfleksikan </a:t>
            </a:r>
            <a:r>
              <a:rPr lang="id-ID" sz="24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oleh </a:t>
            </a:r>
            <a:r>
              <a:rPr lang="de-DE" sz="24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kemauan </a:t>
            </a:r>
            <a:r>
              <a:rPr lang="de-DE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masyarakat membayar barang </a:t>
            </a:r>
            <a:r>
              <a:rPr lang="id-ID" sz="24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dan/atau jasa </a:t>
            </a:r>
            <a:r>
              <a:rPr lang="de-DE" sz="24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dengan </a:t>
            </a:r>
            <a:r>
              <a:rPr lang="de-DE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harga </a:t>
            </a:r>
            <a:r>
              <a:rPr lang="de-DE" sz="24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uang</a:t>
            </a:r>
            <a:r>
              <a:rPr lang="id-ID" sz="24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lang="en-US" sz="2400" b="1" dirty="0"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None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15975"/>
          </a:xfrm>
        </p:spPr>
        <p:txBody>
          <a:bodyPr/>
          <a:lstStyle/>
          <a:p>
            <a:r>
              <a:rPr lang="en-US" sz="3600" b="1" dirty="0">
                <a:solidFill>
                  <a:srgbClr val="FF0000"/>
                </a:solidFill>
              </a:rPr>
              <a:t>APA ITU NILAI </a:t>
            </a:r>
            <a:r>
              <a:rPr lang="en-US" sz="3600" b="1" dirty="0" smtClean="0">
                <a:solidFill>
                  <a:srgbClr val="FF0000"/>
                </a:solidFill>
              </a:rPr>
              <a:t>???</a:t>
            </a:r>
            <a:r>
              <a:rPr lang="id-ID" sz="3600" b="1" dirty="0" smtClean="0">
                <a:solidFill>
                  <a:srgbClr val="FF0000"/>
                </a:solidFill>
              </a:rPr>
              <a:t> (2)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643050"/>
            <a:ext cx="8286808" cy="5000659"/>
          </a:xfrm>
        </p:spPr>
        <p:txBody>
          <a:bodyPr>
            <a:normAutofit/>
          </a:bodyPr>
          <a:lstStyle/>
          <a:p>
            <a:pPr marL="179388" indent="-69850" algn="just">
              <a:spcBef>
                <a:spcPct val="50000"/>
              </a:spcBef>
              <a:buNone/>
            </a:pP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umum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id-ID" sz="2400" dirty="0" smtClean="0">
                <a:sym typeface="Wingdings" pitchFamily="2" charset="2"/>
              </a:rPr>
              <a:t>ekonomi (SDAL)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didekati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2 </a:t>
            </a:r>
            <a:r>
              <a:rPr lang="en-US" sz="2400" dirty="0" err="1" smtClean="0"/>
              <a:t>perspektif</a:t>
            </a:r>
            <a:r>
              <a:rPr lang="id-ID" sz="2400" dirty="0" smtClean="0"/>
              <a:t>:</a:t>
            </a:r>
          </a:p>
          <a:p>
            <a:pPr marL="630238" indent="-520700" algn="just">
              <a:spcBef>
                <a:spcPct val="50000"/>
              </a:spcBef>
              <a:buAutoNum type="arabicPeriod"/>
            </a:pPr>
            <a:r>
              <a:rPr lang="id-ID" sz="2400" dirty="0" smtClean="0"/>
              <a:t>P</a:t>
            </a:r>
            <a:r>
              <a:rPr lang="id-ID" sz="2400" dirty="0" smtClean="0">
                <a:sym typeface="Wingdings" pitchFamily="2" charset="2"/>
              </a:rPr>
              <a:t>engukuran </a:t>
            </a:r>
            <a:r>
              <a:rPr lang="id-ID" sz="2400" dirty="0" smtClean="0">
                <a:sym typeface="Wingdings" pitchFamily="2" charset="2"/>
              </a:rPr>
              <a:t>jumlah maksimum seseorang ingin mengorbankan sejumlah nilai moneter tertentu </a:t>
            </a:r>
            <a:r>
              <a:rPr lang="id-ID" sz="24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untuk memperoleh barang dan jasa yang dihasilkan oleh sumberdaya alam dan lingkungan.  </a:t>
            </a:r>
            <a:r>
              <a:rPr lang="id-ID" sz="2400" b="1" dirty="0" smtClean="0">
                <a:solidFill>
                  <a:srgbClr val="0000CC"/>
                </a:solidFill>
                <a:sym typeface="Wingdings" pitchFamily="2" charset="2"/>
              </a:rPr>
              <a:t>WILLINGNESS TO </a:t>
            </a:r>
            <a:r>
              <a:rPr lang="id-ID" sz="2400" b="1" dirty="0" smtClean="0">
                <a:solidFill>
                  <a:srgbClr val="0000CC"/>
                </a:solidFill>
                <a:sym typeface="Wingdings" pitchFamily="2" charset="2"/>
              </a:rPr>
              <a:t>PAY (</a:t>
            </a:r>
            <a:r>
              <a:rPr lang="en-US" sz="2400" b="1" dirty="0" smtClean="0">
                <a:solidFill>
                  <a:srgbClr val="0000CC"/>
                </a:solidFill>
              </a:rPr>
              <a:t>WTP)</a:t>
            </a:r>
            <a:endParaRPr lang="id-ID" sz="2400" b="1" dirty="0" smtClean="0">
              <a:solidFill>
                <a:srgbClr val="0000CC"/>
              </a:solidFill>
            </a:endParaRPr>
          </a:p>
          <a:p>
            <a:pPr marL="630238" indent="-520700" algn="just">
              <a:spcBef>
                <a:spcPct val="50000"/>
              </a:spcBef>
              <a:buFont typeface="Georgia"/>
              <a:buAutoNum type="arabicPeriod"/>
            </a:pPr>
            <a:r>
              <a:rPr lang="id-ID" sz="2400" dirty="0" smtClean="0"/>
              <a:t>Pengukuran </a:t>
            </a:r>
            <a:r>
              <a:rPr lang="en-US" sz="2400" dirty="0" err="1" smtClean="0"/>
              <a:t>kesediaan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menerima</a:t>
            </a:r>
            <a:r>
              <a:rPr lang="en-US" sz="2400" dirty="0" smtClean="0"/>
              <a:t> </a:t>
            </a:r>
            <a:r>
              <a:rPr lang="en-US" sz="2400" dirty="0" err="1" smtClean="0"/>
              <a:t>pembayaran</a:t>
            </a:r>
            <a:r>
              <a:rPr lang="en-US" sz="2400" dirty="0" smtClean="0"/>
              <a:t> </a:t>
            </a:r>
            <a:r>
              <a:rPr lang="sv-SE" sz="2400" dirty="0" smtClean="0"/>
              <a:t>dimana masyarakat yang terkena dampak bersedia untuk</a:t>
            </a:r>
            <a:r>
              <a:rPr lang="id-ID" sz="2400" dirty="0" smtClean="0"/>
              <a:t> </a:t>
            </a:r>
            <a:r>
              <a:rPr lang="sv-SE" sz="2400" dirty="0" smtClean="0"/>
              <a:t>menerima pembayaran atas</a:t>
            </a:r>
            <a:r>
              <a:rPr lang="id-ID" sz="2400" dirty="0" smtClean="0"/>
              <a:t> kerusakan dan degradasi lingkungan </a:t>
            </a:r>
            <a:r>
              <a:rPr lang="id-ID" sz="2400" dirty="0" smtClean="0">
                <a:sym typeface="Wingdings" pitchFamily="2" charset="2"/>
              </a:rPr>
              <a:t></a:t>
            </a:r>
            <a:r>
              <a:rPr lang="id-ID" sz="2400" b="1" dirty="0" smtClean="0">
                <a:solidFill>
                  <a:srgbClr val="0000CC"/>
                </a:solidFill>
                <a:sym typeface="Wingdings" pitchFamily="2" charset="2"/>
              </a:rPr>
              <a:t> </a:t>
            </a:r>
            <a:r>
              <a:rPr lang="en-US" sz="2400" b="1" dirty="0" smtClean="0">
                <a:solidFill>
                  <a:srgbClr val="0000CC"/>
                </a:solidFill>
              </a:rPr>
              <a:t>WILLINGNESS TO ACCEPT</a:t>
            </a:r>
            <a:r>
              <a:rPr lang="id-ID" sz="2400" b="1" dirty="0" smtClean="0">
                <a:solidFill>
                  <a:srgbClr val="0000CC"/>
                </a:solidFill>
              </a:rPr>
              <a:t> (</a:t>
            </a:r>
            <a:r>
              <a:rPr lang="sv-SE" sz="2400" b="1" dirty="0" smtClean="0">
                <a:solidFill>
                  <a:srgbClr val="0000CC"/>
                </a:solidFill>
              </a:rPr>
              <a:t>WTA)</a:t>
            </a:r>
            <a:endParaRPr lang="en-US" sz="2400" b="1" dirty="0" smtClean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642942"/>
          </a:xfrm>
        </p:spPr>
        <p:txBody>
          <a:bodyPr>
            <a:normAutofit/>
          </a:bodyPr>
          <a:lstStyle/>
          <a:p>
            <a:pPr algn="ctr"/>
            <a:r>
              <a:rPr lang="id-ID" sz="3200" b="1" dirty="0" smtClean="0">
                <a:solidFill>
                  <a:srgbClr val="FF0000"/>
                </a:solidFill>
              </a:rPr>
              <a:t>KONSEP EKONOMI TENTANG NILAI (1)</a:t>
            </a:r>
            <a:endParaRPr lang="id-ID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5143536"/>
          </a:xfrm>
        </p:spPr>
        <p:txBody>
          <a:bodyPr>
            <a:normAutofit lnSpcReduction="10000"/>
          </a:bodyPr>
          <a:lstStyle/>
          <a:p>
            <a:pPr algn="just"/>
            <a:r>
              <a:rPr lang="id-ID" sz="2400" dirty="0" smtClean="0"/>
              <a:t>Komponen </a:t>
            </a:r>
            <a:r>
              <a:rPr lang="id-ID" sz="2400" dirty="0" smtClean="0"/>
              <a:t>barang dan jasa yang dihasilkan dari sumberdaya </a:t>
            </a:r>
            <a:r>
              <a:rPr lang="id-ID" sz="2400" dirty="0" smtClean="0"/>
              <a:t>alam dapat dilihat dari 2 sudut pandang:</a:t>
            </a:r>
          </a:p>
          <a:p>
            <a:pPr algn="just">
              <a:buNone/>
            </a:pPr>
            <a:r>
              <a:rPr lang="id-ID" sz="2400" dirty="0" smtClean="0"/>
              <a:t>	</a:t>
            </a:r>
            <a:r>
              <a:rPr lang="id-ID" sz="2000" dirty="0" smtClean="0"/>
              <a:t>a.  yang </a:t>
            </a:r>
            <a:r>
              <a:rPr lang="id-ID" sz="2000" dirty="0" smtClean="0"/>
              <a:t>diperdagangkan (traded goods) </a:t>
            </a:r>
            <a:endParaRPr lang="id-ID" sz="2000" dirty="0" smtClean="0"/>
          </a:p>
          <a:p>
            <a:pPr algn="just">
              <a:buNone/>
            </a:pPr>
            <a:r>
              <a:rPr lang="id-ID" sz="2000" dirty="0" smtClean="0"/>
              <a:t>	</a:t>
            </a:r>
            <a:r>
              <a:rPr lang="id-ID" sz="2000" dirty="0" smtClean="0"/>
              <a:t>b. yang tidak diperdagangkan </a:t>
            </a:r>
            <a:r>
              <a:rPr lang="id-ID" sz="2000" dirty="0" smtClean="0"/>
              <a:t>(non-traded</a:t>
            </a:r>
            <a:r>
              <a:rPr lang="id-ID" sz="2000" dirty="0" smtClean="0"/>
              <a:t>)</a:t>
            </a:r>
          </a:p>
          <a:p>
            <a:pPr algn="just">
              <a:buNone/>
            </a:pPr>
            <a:endParaRPr lang="id-ID" sz="800" dirty="0" smtClean="0"/>
          </a:p>
          <a:p>
            <a:pPr algn="just"/>
            <a:r>
              <a:rPr lang="id-ID" sz="2400" dirty="0" smtClean="0"/>
              <a:t>Untuk </a:t>
            </a:r>
            <a:r>
              <a:rPr lang="id-ID" sz="2400" dirty="0" smtClean="0"/>
              <a:t>barang dan jasa yang diperdagangkan, teknik pengukuran valuasi ekonomi sudah </a:t>
            </a:r>
            <a:r>
              <a:rPr lang="id-ID" sz="2400" i="1" dirty="0" smtClean="0">
                <a:solidFill>
                  <a:srgbClr val="0000CC"/>
                </a:solidFill>
              </a:rPr>
              <a:t>well-established</a:t>
            </a:r>
            <a:r>
              <a:rPr lang="id-ID" sz="2400" dirty="0" smtClean="0"/>
              <a:t> dan </a:t>
            </a:r>
            <a:r>
              <a:rPr lang="id-ID" sz="2400" dirty="0" smtClean="0">
                <a:solidFill>
                  <a:srgbClr val="0000CC"/>
                </a:solidFill>
              </a:rPr>
              <a:t>lebih terukur</a:t>
            </a:r>
            <a:r>
              <a:rPr lang="id-ID" sz="2400" dirty="0" smtClean="0"/>
              <a:t>. </a:t>
            </a:r>
            <a:endParaRPr lang="id-ID" sz="2400" dirty="0" smtClean="0"/>
          </a:p>
          <a:p>
            <a:pPr algn="just">
              <a:buNone/>
            </a:pPr>
            <a:endParaRPr lang="id-ID" sz="900" dirty="0" smtClean="0"/>
          </a:p>
          <a:p>
            <a:pPr algn="just"/>
            <a:r>
              <a:rPr lang="id-ID" sz="2400" dirty="0" smtClean="0"/>
              <a:t>Dalam paradigma </a:t>
            </a:r>
            <a:r>
              <a:rPr lang="id-ID" sz="2400" i="1" dirty="0" smtClean="0"/>
              <a:t>neoclassic, </a:t>
            </a:r>
            <a:r>
              <a:rPr lang="id-ID" sz="2400" dirty="0" smtClean="0"/>
              <a:t>nilai ekonomi dapat dilihat dari sisi kepuasan konsumen (</a:t>
            </a:r>
            <a:r>
              <a:rPr lang="id-ID" sz="2400" i="1" dirty="0" smtClean="0"/>
              <a:t>preference of consumers</a:t>
            </a:r>
            <a:r>
              <a:rPr lang="id-ID" sz="2400" dirty="0" smtClean="0"/>
              <a:t>) dan keuntungan perusahaan (</a:t>
            </a:r>
            <a:r>
              <a:rPr lang="id-ID" sz="2400" i="1" dirty="0" smtClean="0"/>
              <a:t>profit of firms</a:t>
            </a:r>
            <a:r>
              <a:rPr lang="id-ID" sz="2400" dirty="0" smtClean="0"/>
              <a:t>).</a:t>
            </a:r>
          </a:p>
          <a:p>
            <a:pPr algn="just"/>
            <a:endParaRPr lang="id-ID" sz="900" dirty="0" smtClean="0"/>
          </a:p>
          <a:p>
            <a:pPr algn="just"/>
            <a:r>
              <a:rPr lang="id-ID" sz="2400" dirty="0" smtClean="0"/>
              <a:t>Dalam hal ini, konsep dasar yang digunakan adalah </a:t>
            </a:r>
            <a:r>
              <a:rPr lang="id-ID" sz="2400" dirty="0" smtClean="0">
                <a:solidFill>
                  <a:srgbClr val="0000CC"/>
                </a:solidFill>
              </a:rPr>
              <a:t>surplus ekonomi</a:t>
            </a:r>
            <a:r>
              <a:rPr lang="id-ID" sz="2400" dirty="0" smtClean="0"/>
              <a:t>, yaitu </a:t>
            </a:r>
            <a:r>
              <a:rPr lang="id-ID" sz="2400" dirty="0" smtClean="0">
                <a:solidFill>
                  <a:srgbClr val="0000CC"/>
                </a:solidFill>
              </a:rPr>
              <a:t>penjumlahan surpus konsumen (CS) dan surplus produsen (PS).</a:t>
            </a:r>
          </a:p>
          <a:p>
            <a:pPr algn="just">
              <a:buNone/>
            </a:pPr>
            <a:endParaRPr lang="id-ID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714356"/>
            <a:ext cx="8229600" cy="928694"/>
          </a:xfrm>
        </p:spPr>
        <p:txBody>
          <a:bodyPr/>
          <a:lstStyle/>
          <a:p>
            <a:pPr algn="ctr"/>
            <a:r>
              <a:rPr lang="id-ID" sz="3200" b="1" dirty="0" smtClean="0">
                <a:solidFill>
                  <a:srgbClr val="FF0000"/>
                </a:solidFill>
              </a:rPr>
              <a:t>SURPLUS KONSUMEN</a:t>
            </a:r>
            <a:endParaRPr lang="ms-MY" sz="3200" b="1" i="1" dirty="0">
              <a:solidFill>
                <a:srgbClr val="FF0000"/>
              </a:solidFill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928802"/>
            <a:ext cx="8215370" cy="4500570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id-ID" sz="2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Surplus konsumen (CS) </a:t>
            </a:r>
            <a:r>
              <a:rPr lang="id-ID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terjadi apabila jumlah maksimum yang mampu konsumen bayar lebih besar dari jumlah yang secara aktual harus dibayar untuk mendapatkan barang atau jasa (termasuk barang dan jasa lingkungan)</a:t>
            </a:r>
          </a:p>
          <a:p>
            <a:pPr algn="just">
              <a:lnSpc>
                <a:spcPct val="90000"/>
              </a:lnSpc>
              <a:buNone/>
            </a:pPr>
            <a:endParaRPr lang="id-ID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</a:pPr>
            <a:endParaRPr lang="id-ID" sz="11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id-ID" sz="2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Surplus konsumen </a:t>
            </a:r>
            <a:r>
              <a:rPr lang="id-ID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pertama </a:t>
            </a:r>
            <a:r>
              <a:rPr lang="id-ID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kali dikenalkan oleh Dupuit </a:t>
            </a:r>
            <a:r>
              <a:rPr lang="id-ID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(1952</a:t>
            </a:r>
            <a:r>
              <a:rPr lang="id-ID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id-ID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yang merefleksikan </a:t>
            </a:r>
            <a:r>
              <a:rPr lang="id-ID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pengukuran kesejahteraan ditingkat konsumen yang </a:t>
            </a:r>
            <a:r>
              <a:rPr lang="id-ID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diukur berdasarkan </a:t>
            </a:r>
            <a:r>
              <a:rPr lang="id-ID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selisih keinginan membayar dari seseorang dengan apa yang sebenarnya dia </a:t>
            </a:r>
            <a:r>
              <a:rPr lang="id-ID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bayar</a:t>
            </a:r>
            <a:r>
              <a:rPr lang="id-ID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(</a:t>
            </a:r>
            <a:r>
              <a:rPr lang="id-ID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selisih </a:t>
            </a:r>
            <a:r>
              <a:rPr lang="id-ID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jumlah tersebut = </a:t>
            </a:r>
            <a:r>
              <a:rPr lang="id-ID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CS)</a:t>
            </a:r>
            <a:endParaRPr lang="id-ID" sz="2400" b="1" u="sng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id-ID" sz="2400" b="1" u="sng" dirty="0" smtClean="0">
              <a:solidFill>
                <a:srgbClr val="CC0000"/>
              </a:solidFill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ms-MY" sz="2400" dirty="0">
              <a:solidFill>
                <a:srgbClr val="CC0000"/>
              </a:solidFill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714356"/>
            <a:ext cx="8229600" cy="928694"/>
          </a:xfrm>
        </p:spPr>
        <p:txBody>
          <a:bodyPr/>
          <a:lstStyle/>
          <a:p>
            <a:pPr algn="ctr"/>
            <a:r>
              <a:rPr lang="id-ID" sz="3200" b="1" dirty="0" smtClean="0">
                <a:solidFill>
                  <a:srgbClr val="FF0000"/>
                </a:solidFill>
              </a:rPr>
              <a:t>SURPLUS PRODUSEN</a:t>
            </a:r>
            <a:endParaRPr lang="ms-MY" sz="3200" b="1" i="1" dirty="0">
              <a:solidFill>
                <a:srgbClr val="FF0000"/>
              </a:solidFill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928802"/>
            <a:ext cx="8215370" cy="4500570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id-ID" sz="2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Surplus produsen (PS) </a:t>
            </a:r>
            <a:r>
              <a:rPr lang="id-ID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diukur </a:t>
            </a:r>
            <a:r>
              <a:rPr lang="id-ID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dari sisi manfaat dan kehilangan dari sisi produsen atau pelaku ekonomi. Dalam bentuk </a:t>
            </a:r>
            <a:r>
              <a:rPr lang="id-ID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sederhana</a:t>
            </a:r>
            <a:r>
              <a:rPr lang="id-ID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, nilai ini bisa diukur tanpa harus mengetahui kurva pernawaran dari barang yang diperdagangkan.</a:t>
            </a:r>
            <a:endParaRPr lang="id-ID" sz="24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None/>
            </a:pPr>
            <a:endParaRPr lang="id-ID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</a:pPr>
            <a:endParaRPr lang="id-ID" sz="11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id-ID" sz="2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Surplus </a:t>
            </a:r>
            <a:r>
              <a:rPr lang="id-ID" sz="2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produsen </a:t>
            </a:r>
            <a:r>
              <a:rPr lang="id-ID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terjadi ketika jumlah yang diterima oleh produsen lebih besar dari jumlah yang harus dikeluarkan dalam memproduksi barang dan/atau jasa </a:t>
            </a:r>
            <a:r>
              <a:rPr lang="id-ID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(</a:t>
            </a:r>
            <a:r>
              <a:rPr lang="id-ID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selisih </a:t>
            </a:r>
            <a:r>
              <a:rPr lang="id-ID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jumlah tersebut = </a:t>
            </a:r>
            <a:r>
              <a:rPr lang="id-ID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CS)</a:t>
            </a:r>
            <a:endParaRPr lang="id-ID" sz="2400" b="1" u="sng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id-ID" sz="2400" b="1" u="sng" dirty="0" smtClean="0">
              <a:solidFill>
                <a:srgbClr val="CC0000"/>
              </a:solidFill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ms-MY" sz="2400" dirty="0">
              <a:solidFill>
                <a:srgbClr val="CC0000"/>
              </a:solidFill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214950"/>
            <a:ext cx="8401080" cy="135958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d-ID" sz="2000" dirty="0" smtClean="0"/>
              <a:t>Keterangan: </a:t>
            </a:r>
          </a:p>
          <a:p>
            <a:pPr marL="269875" indent="-160338">
              <a:buAutoNum type="arabicPeriod"/>
            </a:pPr>
            <a:r>
              <a:rPr lang="id-ID" sz="2000" dirty="0" smtClean="0"/>
              <a:t>Nilai bersih = </a:t>
            </a:r>
            <a:r>
              <a:rPr lang="id-ID" sz="2000" dirty="0" smtClean="0">
                <a:solidFill>
                  <a:srgbClr val="0000CC"/>
                </a:solidFill>
              </a:rPr>
              <a:t>area OBE</a:t>
            </a:r>
            <a:r>
              <a:rPr lang="id-ID" sz="2000" dirty="0" smtClean="0"/>
              <a:t>, dimana untuk pasar barang  = </a:t>
            </a:r>
            <a:r>
              <a:rPr lang="id-ID" sz="2000" i="1" dirty="0" smtClean="0"/>
              <a:t>total consumers surplus </a:t>
            </a:r>
            <a:r>
              <a:rPr lang="id-ID" sz="2000" dirty="0" smtClean="0"/>
              <a:t>(</a:t>
            </a:r>
            <a:r>
              <a:rPr lang="id-ID" sz="2000" dirty="0" smtClean="0">
                <a:solidFill>
                  <a:srgbClr val="0000CC"/>
                </a:solidFill>
              </a:rPr>
              <a:t>EP1B</a:t>
            </a:r>
            <a:r>
              <a:rPr lang="id-ID" sz="2000" dirty="0" smtClean="0"/>
              <a:t>) dan </a:t>
            </a:r>
            <a:r>
              <a:rPr lang="id-ID" sz="2000" i="1" dirty="0" smtClean="0"/>
              <a:t>producers surplus </a:t>
            </a:r>
            <a:r>
              <a:rPr lang="id-ID" sz="2000" dirty="0" smtClean="0"/>
              <a:t>(</a:t>
            </a:r>
            <a:r>
              <a:rPr lang="id-ID" sz="2000" dirty="0" smtClean="0">
                <a:solidFill>
                  <a:srgbClr val="0000CC"/>
                </a:solidFill>
              </a:rPr>
              <a:t>OP1B</a:t>
            </a:r>
            <a:r>
              <a:rPr lang="id-ID" sz="2000" dirty="0" smtClean="0"/>
              <a:t>)</a:t>
            </a:r>
          </a:p>
          <a:p>
            <a:pPr marL="90488" indent="19050">
              <a:buAutoNum type="arabicPeriod"/>
            </a:pPr>
            <a:r>
              <a:rPr lang="id-ID" sz="2000" dirty="0" smtClean="0"/>
              <a:t>Konsep ini analog untuk pengukuran ekonomi jasa lingkungan </a:t>
            </a:r>
            <a:endParaRPr lang="id-ID" sz="2000" dirty="0"/>
          </a:p>
        </p:txBody>
      </p:sp>
      <p:pic>
        <p:nvPicPr>
          <p:cNvPr id="942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785926"/>
            <a:ext cx="7215238" cy="3357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857232"/>
            <a:ext cx="8229600" cy="1066800"/>
          </a:xfrm>
        </p:spPr>
        <p:txBody>
          <a:bodyPr/>
          <a:lstStyle/>
          <a:p>
            <a:pPr algn="ctr"/>
            <a:r>
              <a:rPr lang="id-ID" sz="3200" b="1" dirty="0" smtClean="0">
                <a:solidFill>
                  <a:srgbClr val="FF0000"/>
                </a:solidFill>
              </a:rPr>
              <a:t>KONSEP SURPLUS KONSUMEN DAN SURPLUS PRODUSEN</a:t>
            </a:r>
            <a:endParaRPr lang="ms-MY" sz="3200" b="1" i="1" dirty="0">
              <a:solidFill>
                <a:srgbClr val="FF0000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072066" y="2786058"/>
            <a:ext cx="2071702" cy="4286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id-ID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(Supply Curve)</a:t>
            </a:r>
            <a:endParaRPr kumimoji="0" lang="id-ID" sz="13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214942" y="3857628"/>
            <a:ext cx="2071702" cy="4286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id-ID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(Demand Curve)</a:t>
            </a:r>
            <a:endParaRPr kumimoji="0" lang="id-ID" sz="13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1706</TotalTime>
  <Words>1067</Words>
  <Application>Microsoft Office PowerPoint</Application>
  <PresentationFormat>On-screen Show (4:3)</PresentationFormat>
  <Paragraphs>95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Urban</vt:lpstr>
      <vt:lpstr>PENILAIAN EKONOMI DAN KONSEP WTP vs WTA</vt:lpstr>
      <vt:lpstr>Penilaian Ekonomi Barang Lingkungan berguna untuk mengetahui:</vt:lpstr>
      <vt:lpstr>Slide 3</vt:lpstr>
      <vt:lpstr>APA ITU NILAI ??? (1)</vt:lpstr>
      <vt:lpstr>APA ITU NILAI ??? (2)</vt:lpstr>
      <vt:lpstr>KONSEP EKONOMI TENTANG NILAI (1)</vt:lpstr>
      <vt:lpstr>SURPLUS KONSUMEN</vt:lpstr>
      <vt:lpstr>SURPLUS PRODUSEN</vt:lpstr>
      <vt:lpstr>KONSEP SURPLUS KONSUMEN DAN SURPLUS PRODUSEN</vt:lpstr>
      <vt:lpstr>SURPLUS KONSUMEN DAN WTP (1)</vt:lpstr>
      <vt:lpstr>GAMBAR 2.  MARGINAL AND  TOTAL WILLINGNESS TO PAY</vt:lpstr>
      <vt:lpstr>SURPLUS KONSUMEN DAN WTP (2)</vt:lpstr>
      <vt:lpstr>WTP vs WTA (1)</vt:lpstr>
      <vt:lpstr>WTP vs WTA (2)</vt:lpstr>
      <vt:lpstr>WTP vs WTA (3)</vt:lpstr>
      <vt:lpstr>WTP vs WTA (4)</vt:lpstr>
      <vt:lpstr>TERIMAKASIH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DASAR-DASAR KESEJAHTERAAN</dc:title>
  <dc:creator>WinXP</dc:creator>
  <cp:lastModifiedBy>TOSHIBA</cp:lastModifiedBy>
  <cp:revision>124</cp:revision>
  <dcterms:created xsi:type="dcterms:W3CDTF">2008-11-29T10:08:24Z</dcterms:created>
  <dcterms:modified xsi:type="dcterms:W3CDTF">2012-03-08T01:20:05Z</dcterms:modified>
</cp:coreProperties>
</file>